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7010400" cy="9296400"/>
  <p:embeddedFontLst>
    <p:embeddedFont>
      <p:font typeface="Calibri" panose="020F0502020204030204" pitchFamily="34" charset="0"/>
      <p:regular r:id="rId19"/>
      <p:bold r:id="rId20"/>
      <p:italic r:id="rId21"/>
      <p:boldItalic r:id="rId22"/>
    </p:embeddedFont>
    <p:embeddedFont>
      <p:font typeface="Century" panose="02040604050505020304" pitchFamily="18" charset="0"/>
      <p:regular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hSl3S1YLaJ0Okqu3q87CXnEqPJ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34" autoAdjust="0"/>
  </p:normalViewPr>
  <p:slideViewPr>
    <p:cSldViewPr snapToGrid="0">
      <p:cViewPr varScale="1">
        <p:scale>
          <a:sx n="75" d="100"/>
          <a:sy n="75" d="100"/>
        </p:scale>
        <p:origin x="18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50" tIns="46550" rIns="93150" bIns="465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50" tIns="46550" rIns="93150" bIns="465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50" rIns="93150" bIns="465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occ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iceont.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tiv.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This 15 slide presentation will provide a brief overview of the </a:t>
            </a:r>
            <a:r>
              <a:rPr lang="en-US" i="1" dirty="0"/>
              <a:t>Listening to Indigenous Voices </a:t>
            </a:r>
            <a:r>
              <a:rPr lang="en-US" dirty="0"/>
              <a:t>resource from the Jesuit Forum and explain how the Curriculum Mapping Guides (both in English and in French) work. The curriculum mapping guides are available on both the EOCCC and ICE websites at </a:t>
            </a:r>
            <a:r>
              <a:rPr lang="en-US" u="sng" dirty="0">
                <a:solidFill>
                  <a:schemeClr val="hlink"/>
                </a:solidFill>
                <a:hlinkClick r:id="rId3"/>
              </a:rPr>
              <a:t>www.eoccc.org</a:t>
            </a:r>
            <a:r>
              <a:rPr lang="en-US" dirty="0"/>
              <a:t> and </a:t>
            </a:r>
            <a:r>
              <a:rPr lang="en-US" u="sng" dirty="0">
                <a:solidFill>
                  <a:schemeClr val="hlink"/>
                </a:solidFill>
                <a:hlinkClick r:id="rId4"/>
              </a:rPr>
              <a:t>www.iceont.ca</a:t>
            </a:r>
            <a:r>
              <a:rPr lang="en-US" dirty="0"/>
              <a:t> </a:t>
            </a:r>
            <a:endParaRPr dirty="0"/>
          </a:p>
        </p:txBody>
      </p:sp>
      <p:sp>
        <p:nvSpPr>
          <p:cNvPr id="195" name="Google Shape;19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11: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The curriculum mapping guide is organized according to the 11 sessions. For each session, there is Front Matter (more generalized information for the teacher - making important links to Catholic Social Teaching, etc.) followed by the specific Curriculum charts. We highly recommend teachers take time to review the Front Matter for each section.</a:t>
            </a:r>
            <a:endParaRPr/>
          </a:p>
        </p:txBody>
      </p:sp>
      <p:sp>
        <p:nvSpPr>
          <p:cNvPr id="267" name="Google Shape;267;p11: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2: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What you will notice:</a:t>
            </a:r>
            <a:endParaRPr dirty="0"/>
          </a:p>
          <a:p>
            <a:pPr marL="457200" marR="0" lvl="0" indent="-228600" algn="l" rtl="0">
              <a:lnSpc>
                <a:spcPct val="100000"/>
              </a:lnSpc>
              <a:spcBef>
                <a:spcPts val="0"/>
              </a:spcBef>
              <a:spcAft>
                <a:spcPts val="0"/>
              </a:spcAft>
              <a:buClr>
                <a:srgbClr val="000000"/>
              </a:buClr>
              <a:buSzPts val="1400"/>
              <a:buFont typeface="Arial"/>
              <a:buNone/>
            </a:pPr>
            <a:r>
              <a:rPr lang="en-US" dirty="0"/>
              <a:t>The table of contents lists the Sessions along with the courses that have links to that material. The table of contents is live linked so clicking on the page number of </a:t>
            </a:r>
            <a:r>
              <a:rPr lang="en-US"/>
              <a:t>any particular </a:t>
            </a:r>
            <a:r>
              <a:rPr lang="en-US" dirty="0"/>
              <a:t>session will take you to the Front Matter for that session.</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While many links have been made to many courses, we expect some educators might identify others. The curriculum mapping guide is intended to highlight the main courses where links can be made.</a:t>
            </a:r>
            <a:endParaRPr dirty="0"/>
          </a:p>
          <a:p>
            <a:pPr marL="457200" marR="0" lvl="0" indent="-228600" algn="l" rtl="0">
              <a:lnSpc>
                <a:spcPct val="100000"/>
              </a:lnSpc>
              <a:spcBef>
                <a:spcPts val="0"/>
              </a:spcBef>
              <a:spcAft>
                <a:spcPts val="0"/>
              </a:spcAft>
              <a:buClr>
                <a:srgbClr val="000000"/>
              </a:buClr>
              <a:buSzPts val="1400"/>
              <a:buFont typeface="Arial"/>
              <a:buNone/>
            </a:pPr>
            <a:endParaRPr dirty="0"/>
          </a:p>
          <a:p>
            <a:pPr marL="457200" marR="0" lvl="0" indent="-228600" algn="l" rtl="0">
              <a:lnSpc>
                <a:spcPct val="100000"/>
              </a:lnSpc>
              <a:spcBef>
                <a:spcPts val="0"/>
              </a:spcBef>
              <a:spcAft>
                <a:spcPts val="0"/>
              </a:spcAft>
              <a:buClr>
                <a:srgbClr val="000000"/>
              </a:buClr>
              <a:buSzPts val="1400"/>
              <a:buFont typeface="Arial"/>
              <a:buNone/>
            </a:pPr>
            <a:r>
              <a:rPr lang="en-US" dirty="0"/>
              <a:t>YOU WILL NOTE that some courses only appear in 1 or 2 sessions. As you may be looking at materials outside of their fullest context, we encourage you to work through the learning in the PROLOGUE so as to ensure that you “do this work in a good way”.</a:t>
            </a:r>
            <a:endParaRPr dirty="0"/>
          </a:p>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75" name="Google Shape;275;p32: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33: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Here you see some of the material from the PROLOGUE. Live links here can link to the supplementary material on the ltiv.ca website or to other outside sources. You will note that the asterisk * beside a website denotes that it is an external source.</a:t>
            </a:r>
            <a:endParaRPr/>
          </a:p>
        </p:txBody>
      </p:sp>
      <p:sp>
        <p:nvSpPr>
          <p:cNvPr id="282" name="Google Shape;282;p33: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4: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7000"/>
              </a:lnSpc>
              <a:spcBef>
                <a:spcPts val="0"/>
              </a:spcBef>
              <a:spcAft>
                <a:spcPts val="0"/>
              </a:spcAft>
              <a:buSzPts val="1400"/>
              <a:buNone/>
            </a:pPr>
            <a:r>
              <a:rPr lang="en-US" dirty="0"/>
              <a:t>Here is an example of a curriculum map for Gr 10 History. Note the </a:t>
            </a:r>
            <a:r>
              <a:rPr lang="en-US" dirty="0" err="1"/>
              <a:t>colour</a:t>
            </a:r>
            <a:r>
              <a:rPr lang="en-US" dirty="0"/>
              <a:t>. The Curriculum Mapping Guide is </a:t>
            </a:r>
            <a:r>
              <a:rPr lang="en-US" dirty="0" err="1"/>
              <a:t>colour</a:t>
            </a:r>
            <a:r>
              <a:rPr lang="en-US" dirty="0"/>
              <a:t> coded so each subject appears in the </a:t>
            </a:r>
            <a:r>
              <a:rPr lang="en-US" dirty="0" err="1"/>
              <a:t>colour</a:t>
            </a:r>
            <a:r>
              <a:rPr lang="en-US" dirty="0"/>
              <a:t> of its curriculum document cover. This helps educators identify the course subject quickly. </a:t>
            </a:r>
            <a:endParaRPr dirty="0"/>
          </a:p>
          <a:p>
            <a:pPr marL="0" lvl="0" indent="0" algn="l" rtl="0">
              <a:lnSpc>
                <a:spcPct val="107000"/>
              </a:lnSpc>
              <a:spcBef>
                <a:spcPts val="815"/>
              </a:spcBef>
              <a:spcAft>
                <a:spcPts val="0"/>
              </a:spcAft>
              <a:buSzPts val="1400"/>
              <a:buNone/>
            </a:pPr>
            <a:endParaRPr dirty="0"/>
          </a:p>
          <a:p>
            <a:pPr marL="0" lvl="0" indent="0" algn="l" rtl="0">
              <a:lnSpc>
                <a:spcPct val="107000"/>
              </a:lnSpc>
              <a:spcBef>
                <a:spcPts val="815"/>
              </a:spcBef>
              <a:spcAft>
                <a:spcPts val="0"/>
              </a:spcAft>
              <a:buSzPts val="1400"/>
              <a:buNone/>
            </a:pPr>
            <a:r>
              <a:rPr lang="en-US" dirty="0"/>
              <a:t>The course Title and Code appear in the top line. </a:t>
            </a:r>
          </a:p>
          <a:p>
            <a:pPr marL="0" lvl="0" indent="0" algn="l" rtl="0">
              <a:lnSpc>
                <a:spcPct val="107000"/>
              </a:lnSpc>
              <a:spcBef>
                <a:spcPts val="815"/>
              </a:spcBef>
              <a:spcAft>
                <a:spcPts val="0"/>
              </a:spcAft>
              <a:buSzPts val="1400"/>
              <a:buNone/>
            </a:pPr>
            <a:r>
              <a:rPr lang="en-US" dirty="0"/>
              <a:t>Curriculum Expectations follow taken directly from the course curriculum document. </a:t>
            </a:r>
          </a:p>
          <a:p>
            <a:pPr marL="0" lvl="0" indent="0" algn="l" rtl="0">
              <a:lnSpc>
                <a:spcPct val="107000"/>
              </a:lnSpc>
              <a:spcBef>
                <a:spcPts val="815"/>
              </a:spcBef>
              <a:spcAft>
                <a:spcPts val="0"/>
              </a:spcAft>
              <a:buSzPts val="1400"/>
              <a:buNone/>
            </a:pPr>
            <a:r>
              <a:rPr lang="en-US" dirty="0"/>
              <a:t>Links to the LTIV guide and website material are listed</a:t>
            </a:r>
          </a:p>
          <a:p>
            <a:pPr marL="0" lvl="0" indent="0" algn="l" rtl="0">
              <a:lnSpc>
                <a:spcPct val="107000"/>
              </a:lnSpc>
              <a:spcBef>
                <a:spcPts val="815"/>
              </a:spcBef>
              <a:spcAft>
                <a:spcPts val="0"/>
              </a:spcAft>
              <a:buSzPts val="1400"/>
              <a:buNone/>
            </a:pPr>
            <a:r>
              <a:rPr lang="en-US" dirty="0"/>
              <a:t>The Focus indicates what part of this material is relevant to the curriculum in question.</a:t>
            </a:r>
          </a:p>
          <a:p>
            <a:pPr marL="0" lvl="0" indent="0" algn="l" rtl="0">
              <a:lnSpc>
                <a:spcPct val="107000"/>
              </a:lnSpc>
              <a:spcBef>
                <a:spcPts val="815"/>
              </a:spcBef>
              <a:spcAft>
                <a:spcPts val="0"/>
              </a:spcAft>
              <a:buSzPts val="1400"/>
              <a:buNone/>
            </a:pPr>
            <a:r>
              <a:rPr lang="en-US" dirty="0"/>
              <a:t>A variety of Suggested Learning Experiences are listed.</a:t>
            </a:r>
          </a:p>
          <a:p>
            <a:pPr marL="0" lvl="0" indent="0" algn="l" rtl="0">
              <a:lnSpc>
                <a:spcPct val="107000"/>
              </a:lnSpc>
              <a:spcBef>
                <a:spcPts val="815"/>
              </a:spcBef>
              <a:spcAft>
                <a:spcPts val="815"/>
              </a:spcAft>
              <a:buSzPts val="1400"/>
              <a:buNone/>
            </a:pPr>
            <a:r>
              <a:rPr lang="en-US" dirty="0"/>
              <a:t>Finally, there are sensitivity notes to alert educators to difficult topics.</a:t>
            </a:r>
          </a:p>
        </p:txBody>
      </p:sp>
      <p:sp>
        <p:nvSpPr>
          <p:cNvPr id="290" name="Google Shape;290;p34: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35: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465867" lvl="0" indent="-232933" algn="l" rtl="0">
              <a:lnSpc>
                <a:spcPct val="100000"/>
              </a:lnSpc>
              <a:spcBef>
                <a:spcPts val="0"/>
              </a:spcBef>
              <a:spcAft>
                <a:spcPts val="0"/>
              </a:spcAft>
              <a:buSzPts val="1400"/>
              <a:buNone/>
            </a:pPr>
            <a:r>
              <a:rPr lang="en-US"/>
              <a:t>Here is an example from the French Curriculum Mapping Guide. You will note that the Expectations are in English as the curriculum documents for FSL and Extended French and French immersion are in English. </a:t>
            </a:r>
            <a:endParaRPr/>
          </a:p>
          <a:p>
            <a:pPr marL="465867" lvl="0" indent="-232933" algn="l" rtl="0">
              <a:lnSpc>
                <a:spcPct val="100000"/>
              </a:lnSpc>
              <a:spcBef>
                <a:spcPts val="0"/>
              </a:spcBef>
              <a:spcAft>
                <a:spcPts val="0"/>
              </a:spcAft>
              <a:buSzPts val="1400"/>
              <a:buNone/>
            </a:pPr>
            <a:r>
              <a:rPr lang="en-US"/>
              <a:t>The chart is purple to reflect the FSL curriculum document. </a:t>
            </a:r>
            <a:endParaRPr/>
          </a:p>
          <a:p>
            <a:pPr marL="465867" lvl="0" indent="-232933" algn="l" rtl="0">
              <a:lnSpc>
                <a:spcPct val="100000"/>
              </a:lnSpc>
              <a:spcBef>
                <a:spcPts val="0"/>
              </a:spcBef>
              <a:spcAft>
                <a:spcPts val="0"/>
              </a:spcAft>
              <a:buSzPts val="1400"/>
              <a:buNone/>
            </a:pPr>
            <a:endParaRPr/>
          </a:p>
          <a:p>
            <a:pPr marL="465867" lvl="0" indent="-232933" algn="l" rtl="0">
              <a:lnSpc>
                <a:spcPct val="100000"/>
              </a:lnSpc>
              <a:spcBef>
                <a:spcPts val="0"/>
              </a:spcBef>
              <a:spcAft>
                <a:spcPts val="0"/>
              </a:spcAft>
              <a:buSzPts val="1400"/>
              <a:buNone/>
            </a:pPr>
            <a:endParaRPr/>
          </a:p>
        </p:txBody>
      </p:sp>
      <p:sp>
        <p:nvSpPr>
          <p:cNvPr id="298" name="Google Shape;298;p35: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fd01a16466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fd01a16466_0_0:notes"/>
          <p:cNvSpPr txBox="1">
            <a:spLocks noGrp="1"/>
          </p:cNvSpPr>
          <p:nvPr>
            <p:ph type="body" idx="1"/>
          </p:nvPr>
        </p:nvSpPr>
        <p:spPr>
          <a:xfrm>
            <a:off x="701040" y="4473893"/>
            <a:ext cx="5608200" cy="3660600"/>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305" name="Google Shape;305;gfd01a16466_0_0:notes"/>
          <p:cNvSpPr txBox="1">
            <a:spLocks noGrp="1"/>
          </p:cNvSpPr>
          <p:nvPr>
            <p:ph type="sldNum" idx="12"/>
          </p:nvPr>
        </p:nvSpPr>
        <p:spPr>
          <a:xfrm>
            <a:off x="3970938" y="8829967"/>
            <a:ext cx="3037800" cy="466500"/>
          </a:xfrm>
          <a:prstGeom prst="rect">
            <a:avLst/>
          </a:prstGeom>
        </p:spPr>
        <p:txBody>
          <a:bodyPr spcFirstLastPara="1" wrap="square" lIns="93150" tIns="46550" rIns="93150" bIns="4655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3: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90000"/>
              </a:lnSpc>
              <a:spcBef>
                <a:spcPts val="0"/>
              </a:spcBef>
              <a:spcAft>
                <a:spcPts val="0"/>
              </a:spcAft>
              <a:buSzPts val="1400"/>
              <a:buNone/>
            </a:pPr>
            <a:r>
              <a:rPr lang="en-US" dirty="0"/>
              <a:t>We invite you to name the Indigenous people of your geographical area as well as the treaties that cover the land where you are.</a:t>
            </a:r>
            <a:endParaRPr dirty="0"/>
          </a:p>
          <a:p>
            <a:pPr marL="93174" lvl="0" indent="0" algn="ctr" rtl="0">
              <a:lnSpc>
                <a:spcPct val="90000"/>
              </a:lnSpc>
              <a:spcBef>
                <a:spcPts val="0"/>
              </a:spcBef>
              <a:spcAft>
                <a:spcPts val="0"/>
              </a:spcAft>
              <a:buClr>
                <a:srgbClr val="E48312"/>
              </a:buClr>
              <a:buSzPts val="2000"/>
              <a:buFont typeface="Calibri"/>
              <a:buNone/>
            </a:pPr>
            <a:endParaRPr dirty="0"/>
          </a:p>
          <a:p>
            <a:pPr marL="93173" lvl="0" indent="-127000" algn="ctr" rtl="0">
              <a:lnSpc>
                <a:spcPct val="90000"/>
              </a:lnSpc>
              <a:spcBef>
                <a:spcPts val="0"/>
              </a:spcBef>
              <a:spcAft>
                <a:spcPts val="0"/>
              </a:spcAft>
              <a:buClr>
                <a:schemeClr val="dk1"/>
              </a:buClr>
              <a:buSzPts val="2000"/>
              <a:buFont typeface="Calibri"/>
              <a:buChar char=" "/>
            </a:pPr>
            <a:endParaRPr dirty="0"/>
          </a:p>
        </p:txBody>
      </p:sp>
      <p:sp>
        <p:nvSpPr>
          <p:cNvPr id="204" name="Google Shape;2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4: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t>The curriculum mapping guides, in both French and English, encourage educators to begin with this prayer. The Holy Spirit, of course, is promised to lead us in all truth, give us courage and right judgement and comfort those in need.</a:t>
            </a:r>
            <a:endParaRPr/>
          </a:p>
        </p:txBody>
      </p:sp>
      <p:sp>
        <p:nvSpPr>
          <p:cNvPr id="214" name="Google Shape;214;p4: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t>The dialogue guide from the Jesuit Forum is a paperback spiral bound resource with full </a:t>
            </a:r>
            <a:r>
              <a:rPr lang="en-US" dirty="0" err="1"/>
              <a:t>colour</a:t>
            </a:r>
            <a:r>
              <a:rPr lang="en-US" dirty="0"/>
              <a:t> illustrations and articles on a variety of topics regarding historical and present day concerns in the lives of Indigenous people.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The guide is available in French and English.</a:t>
            </a:r>
            <a:endParaRPr dirty="0"/>
          </a:p>
          <a:p>
            <a:pPr marL="0" lvl="0" indent="0" algn="l" rtl="0">
              <a:lnSpc>
                <a:spcPct val="100000"/>
              </a:lnSpc>
              <a:spcBef>
                <a:spcPts val="0"/>
              </a:spcBef>
              <a:spcAft>
                <a:spcPts val="0"/>
              </a:spcAft>
              <a:buSzPts val="1400"/>
              <a:buNone/>
            </a:pPr>
            <a:endParaRPr dirty="0"/>
          </a:p>
        </p:txBody>
      </p:sp>
      <p:sp>
        <p:nvSpPr>
          <p:cNvPr id="221" name="Google Shape;221;p5: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6: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The prologue to the guide provides helpful information about how to use the resource in an adult group discussion setting. The classroom connections provided in the guide itself for each session are also helpful although they are generalized and not linked concretely to curriculum expectations. </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The purpose of the curriculum mapping guides is to make explicit the specific expectations that can be met in Curriculum for grades 9 to 12 in subjects such as history, art, religious education, law, French as a second language and extended French courses (when using the French version of the guide) etc. Because of the level of language, it is likely that French teachers will use these materials only with students in grade 10 or beyond. The French curriculum mapping guide has helpful information for French teachers.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We did not list the many connections to Native Studies curriculum as these were seen to be more obvious. Our hope is to help teachers see the connections to the many other areas where these guides - French and English - can provide excellent and relevant material.</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p:txBody>
      </p:sp>
      <p:sp>
        <p:nvSpPr>
          <p:cNvPr id="231" name="Google Shape;231;p6: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7: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This is a list of the 11 sessions of the discussion guide with a very brief summary of the subject matter for each.</a:t>
            </a: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238" name="Google Shape;238;p7: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8: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sz="900" dirty="0">
              <a:latin typeface="Arial"/>
              <a:ea typeface="Arial"/>
              <a:cs typeface="Arial"/>
              <a:sym typeface="Arial"/>
            </a:endParaRPr>
          </a:p>
        </p:txBody>
      </p:sp>
      <p:sp>
        <p:nvSpPr>
          <p:cNvPr id="244" name="Google Shape;244;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9:notes"/>
          <p:cNvSpPr txBox="1">
            <a:spLocks noGrp="1"/>
          </p:cNvSpPr>
          <p:nvPr>
            <p:ph type="body" idx="1"/>
          </p:nvPr>
        </p:nvSpPr>
        <p:spPr>
          <a:xfrm>
            <a:off x="701040" y="4473893"/>
            <a:ext cx="5608320" cy="3660457"/>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r>
              <a:rPr lang="en-US" dirty="0">
                <a:latin typeface="Arial"/>
                <a:ea typeface="Arial"/>
                <a:cs typeface="Arial"/>
                <a:sym typeface="Arial"/>
              </a:rPr>
              <a:t>Along with the printed guide, there is also an associated website with supplementary materials. </a:t>
            </a:r>
            <a:r>
              <a:rPr lang="en-US" u="sng" dirty="0">
                <a:solidFill>
                  <a:schemeClr val="hlink"/>
                </a:solidFill>
                <a:latin typeface="Arial"/>
                <a:ea typeface="Arial"/>
                <a:cs typeface="Arial"/>
                <a:sym typeface="Arial"/>
                <a:hlinkClick r:id="rId3"/>
              </a:rPr>
              <a:t>www.ltiv.ca</a:t>
            </a:r>
            <a:r>
              <a:rPr lang="en-US" dirty="0">
                <a:latin typeface="Arial"/>
                <a:ea typeface="Arial"/>
                <a:cs typeface="Arial"/>
                <a:sym typeface="Arial"/>
              </a:rPr>
              <a:t> gives you access to videos and worksheets related to each session. As this website is free, educators may want to take a look. We do suggest, it is always best to use supplemental materials in context rather than using them on their own. It is important to note that the Jesuit Forum is solely responsible for the material on the website (that is, Novalis is not publishing this material). It is also an ongoing project for the Jesuit Forum so not every session has supplemental material uploaded to address its content. Educators are cautioned to preview any materials here carefully as websites can change and not all material may be suitable for all grade levels.</a:t>
            </a:r>
            <a:endParaRPr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lnSpc>
                <a:spcPct val="100000"/>
              </a:lnSpc>
              <a:spcBef>
                <a:spcPts val="0"/>
              </a:spcBef>
              <a:spcAft>
                <a:spcPts val="0"/>
              </a:spcAft>
              <a:buSzPts val="1400"/>
              <a:buNone/>
            </a:pPr>
            <a:r>
              <a:rPr lang="en-US" dirty="0">
                <a:latin typeface="Arial"/>
                <a:ea typeface="Arial"/>
                <a:cs typeface="Arial"/>
                <a:sym typeface="Arial"/>
              </a:rPr>
              <a:t>Also note: While the French printed guide is a translation of the English printed guide, the website materials are not translated. That is, video selections for the English language sessions vary from the selections for French.</a:t>
            </a:r>
            <a:endParaRPr dirty="0">
              <a:latin typeface="Arial"/>
              <a:ea typeface="Arial"/>
              <a:cs typeface="Arial"/>
              <a:sym typeface="Arial"/>
            </a:endParaRPr>
          </a:p>
        </p:txBody>
      </p:sp>
      <p:sp>
        <p:nvSpPr>
          <p:cNvPr id="250" name="Google Shape;250;p9:notes"/>
          <p:cNvSpPr txBox="1">
            <a:spLocks noGrp="1"/>
          </p:cNvSpPr>
          <p:nvPr>
            <p:ph type="sldNum" idx="12"/>
          </p:nvPr>
        </p:nvSpPr>
        <p:spPr>
          <a:xfrm>
            <a:off x="3970938" y="8829967"/>
            <a:ext cx="3037840" cy="466433"/>
          </a:xfrm>
          <a:prstGeom prst="rect">
            <a:avLst/>
          </a:prstGeom>
          <a:noFill/>
          <a:ln>
            <a:noFill/>
          </a:ln>
        </p:spPr>
        <p:txBody>
          <a:bodyPr spcFirstLastPara="1" wrap="square" lIns="93150" tIns="46550" rIns="93150" bIns="46550" anchor="b"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0:notes"/>
          <p:cNvSpPr txBox="1">
            <a:spLocks noGrp="1"/>
          </p:cNvSpPr>
          <p:nvPr>
            <p:ph type="body" idx="1"/>
          </p:nvPr>
        </p:nvSpPr>
        <p:spPr>
          <a:xfrm>
            <a:off x="701040" y="4473893"/>
            <a:ext cx="5608320" cy="3660457"/>
          </a:xfrm>
          <a:prstGeom prst="rect">
            <a:avLst/>
          </a:prstGeom>
        </p:spPr>
        <p:txBody>
          <a:bodyPr spcFirstLastPara="1" wrap="square" lIns="93150" tIns="46550" rIns="93150" bIns="46550" anchor="t" anchorCtr="0">
            <a:noAutofit/>
          </a:bodyPr>
          <a:lstStyle/>
          <a:p>
            <a:pPr marL="0" lvl="0" indent="0" algn="l" rtl="0">
              <a:spcBef>
                <a:spcPts val="0"/>
              </a:spcBef>
              <a:spcAft>
                <a:spcPts val="0"/>
              </a:spcAft>
              <a:buNone/>
            </a:pPr>
            <a:r>
              <a:rPr lang="en-US"/>
              <a:t>The two curriculum mapping guides - one for all Ontario curriculum in English and one for FSL and Extended French using the French guide - provide a wealth of information for teachers. They are available on the EOCCC or ICE websites for download. They are living documents with live links to the ltiv.ca website. We hope to continue to refresh the guides as more materials are put online.</a:t>
            </a:r>
            <a:endParaRPr/>
          </a:p>
        </p:txBody>
      </p:sp>
      <p:sp>
        <p:nvSpPr>
          <p:cNvPr id="259" name="Google Shape;25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7"/>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7"/>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7"/>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5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8"/>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5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5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5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5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9"/>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9"/>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5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5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5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110"/>
        <p:cNvGrpSpPr/>
        <p:nvPr/>
      </p:nvGrpSpPr>
      <p:grpSpPr>
        <a:xfrm>
          <a:off x="0" y="0"/>
          <a:ext cx="0" cy="0"/>
          <a:chOff x="0" y="0"/>
          <a:chExt cx="0" cy="0"/>
        </a:xfrm>
      </p:grpSpPr>
      <p:sp>
        <p:nvSpPr>
          <p:cNvPr id="111" name="Google Shape;111;p39"/>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9"/>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9"/>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39"/>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115" name="Google Shape;115;p3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cxnSp>
        <p:nvCxnSpPr>
          <p:cNvPr id="118" name="Google Shape;118;p39"/>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9"/>
        <p:cNvGrpSpPr/>
        <p:nvPr/>
      </p:nvGrpSpPr>
      <p:grpSpPr>
        <a:xfrm>
          <a:off x="0" y="0"/>
          <a:ext cx="0" cy="0"/>
          <a:chOff x="0" y="0"/>
          <a:chExt cx="0" cy="0"/>
        </a:xfrm>
      </p:grpSpPr>
      <p:sp>
        <p:nvSpPr>
          <p:cNvPr id="120" name="Google Shape;120;p4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4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22" name="Google Shape;122;p4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4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5"/>
        <p:cNvGrpSpPr/>
        <p:nvPr/>
      </p:nvGrpSpPr>
      <p:grpSpPr>
        <a:xfrm>
          <a:off x="0" y="0"/>
          <a:ext cx="0" cy="0"/>
          <a:chOff x="0" y="0"/>
          <a:chExt cx="0" cy="0"/>
        </a:xfrm>
      </p:grpSpPr>
      <p:sp>
        <p:nvSpPr>
          <p:cNvPr id="126" name="Google Shape;126;p4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4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4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4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1"/>
        <p:cNvGrpSpPr/>
        <p:nvPr/>
      </p:nvGrpSpPr>
      <p:grpSpPr>
        <a:xfrm>
          <a:off x="0" y="0"/>
          <a:ext cx="0" cy="0"/>
          <a:chOff x="0" y="0"/>
          <a:chExt cx="0" cy="0"/>
        </a:xfrm>
      </p:grpSpPr>
      <p:sp>
        <p:nvSpPr>
          <p:cNvPr id="132" name="Google Shape;132;p4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3"/>
          <p:cNvSpPr/>
          <p:nvPr/>
        </p:nvSpPr>
        <p:spPr>
          <a:xfrm>
            <a:off x="1" y="6334316"/>
            <a:ext cx="12192000" cy="6648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4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3"/>
          <p:cNvSpPr txBox="1">
            <a:spLocks noGrp="1"/>
          </p:cNvSpPr>
          <p:nvPr>
            <p:ph type="subTitle" idx="1"/>
          </p:nvPr>
        </p:nvSpPr>
        <p:spPr>
          <a:xfrm>
            <a:off x="1100051" y="4455621"/>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36" name="Google Shape;136;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43"/>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0"/>
        <p:cNvGrpSpPr/>
        <p:nvPr/>
      </p:nvGrpSpPr>
      <p:grpSpPr>
        <a:xfrm>
          <a:off x="0" y="0"/>
          <a:ext cx="0" cy="0"/>
          <a:chOff x="0" y="0"/>
          <a:chExt cx="0" cy="0"/>
        </a:xfrm>
      </p:grpSpPr>
      <p:sp>
        <p:nvSpPr>
          <p:cNvPr id="141" name="Google Shape;141;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44"/>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3" name="Google Shape;143;p44"/>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44" name="Google Shape;144;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7"/>
        <p:cNvGrpSpPr/>
        <p:nvPr/>
      </p:nvGrpSpPr>
      <p:grpSpPr>
        <a:xfrm>
          <a:off x="0" y="0"/>
          <a:ext cx="0" cy="0"/>
          <a:chOff x="0" y="0"/>
          <a:chExt cx="0" cy="0"/>
        </a:xfrm>
      </p:grpSpPr>
      <p:sp>
        <p:nvSpPr>
          <p:cNvPr id="148" name="Google Shape;148;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45"/>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0" name="Google Shape;150;p45"/>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1" name="Google Shape;151;p45"/>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152" name="Google Shape;152;p45"/>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53" name="Google Shape;153;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
        <p:cNvGrpSpPr/>
        <p:nvPr/>
      </p:nvGrpSpPr>
      <p:grpSpPr>
        <a:xfrm>
          <a:off x="0" y="0"/>
          <a:ext cx="0" cy="0"/>
          <a:chOff x="0" y="0"/>
          <a:chExt cx="0" cy="0"/>
        </a:xfrm>
      </p:grpSpPr>
      <p:sp>
        <p:nvSpPr>
          <p:cNvPr id="157" name="Google Shape;157;p4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61"/>
        <p:cNvGrpSpPr/>
        <p:nvPr/>
      </p:nvGrpSpPr>
      <p:grpSpPr>
        <a:xfrm>
          <a:off x="0" y="0"/>
          <a:ext cx="0" cy="0"/>
          <a:chOff x="0" y="0"/>
          <a:chExt cx="0" cy="0"/>
        </a:xfrm>
      </p:grpSpPr>
      <p:sp>
        <p:nvSpPr>
          <p:cNvPr id="162" name="Google Shape;162;p47"/>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7"/>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4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66" name="Google Shape;166;p4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67" name="Google Shape;167;p47"/>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47"/>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4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48"/>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8"/>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8"/>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48"/>
          <p:cNvSpPr>
            <a:spLocks noGrp="1"/>
          </p:cNvSpPr>
          <p:nvPr>
            <p:ph type="pic" idx="2"/>
          </p:nvPr>
        </p:nvSpPr>
        <p:spPr>
          <a:xfrm>
            <a:off x="15" y="0"/>
            <a:ext cx="12191985" cy="4915076"/>
          </a:xfrm>
          <a:prstGeom prst="rect">
            <a:avLst/>
          </a:prstGeom>
          <a:solidFill>
            <a:srgbClr val="BECAD4"/>
          </a:solidFill>
          <a:ln>
            <a:noFill/>
          </a:ln>
        </p:spPr>
      </p:sp>
      <p:sp>
        <p:nvSpPr>
          <p:cNvPr id="175" name="Google Shape;175;p48"/>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176" name="Google Shape;176;p4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4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9"/>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82" name="Google Shape;182;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5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0"/>
          <p:cNvSpPr txBox="1">
            <a:spLocks noGrp="1"/>
          </p:cNvSpPr>
          <p:nvPr>
            <p:ph type="title"/>
          </p:nvPr>
        </p:nvSpPr>
        <p:spPr>
          <a:xfrm rot="5400000">
            <a:off x="7159401" y="1977801"/>
            <a:ext cx="5759898"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50"/>
          <p:cNvSpPr txBox="1">
            <a:spLocks noGrp="1"/>
          </p:cNvSpPr>
          <p:nvPr>
            <p:ph type="body" idx="1"/>
          </p:nvPr>
        </p:nvSpPr>
        <p:spPr>
          <a:xfrm rot="5400000">
            <a:off x="1825401" y="-574899"/>
            <a:ext cx="5759898"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90" name="Google Shape;190;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33"/>
        <p:cNvGrpSpPr/>
        <p:nvPr/>
      </p:nvGrpSpPr>
      <p:grpSpPr>
        <a:xfrm>
          <a:off x="0" y="0"/>
          <a:ext cx="0" cy="0"/>
          <a:chOff x="0" y="0"/>
          <a:chExt cx="0" cy="0"/>
        </a:xfrm>
      </p:grpSpPr>
      <p:sp>
        <p:nvSpPr>
          <p:cNvPr id="34" name="Google Shape;34;p51"/>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1"/>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38" name="Google Shape;38;p5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5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5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52"/>
          <p:cNvSpPr txBox="1">
            <a:spLocks noGrp="1"/>
          </p:cNvSpPr>
          <p:nvPr>
            <p:ph type="body" idx="1"/>
          </p:nvPr>
        </p:nvSpPr>
        <p:spPr>
          <a:xfrm>
            <a:off x="1097280" y="1845734"/>
            <a:ext cx="4937760" cy="4023359"/>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5" name="Google Shape;45;p5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6" name="Google Shape;46;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2" name="Google Shape;52;p53"/>
          <p:cNvSpPr txBox="1">
            <a:spLocks noGrp="1"/>
          </p:cNvSpPr>
          <p:nvPr>
            <p:ph type="body" idx="2"/>
          </p:nvPr>
        </p:nvSpPr>
        <p:spPr>
          <a:xfrm>
            <a:off x="1097280" y="2582335"/>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5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4" name="Google Shape;54;p53"/>
          <p:cNvSpPr txBox="1">
            <a:spLocks noGrp="1"/>
          </p:cNvSpPr>
          <p:nvPr>
            <p:ph type="body" idx="4"/>
          </p:nvPr>
        </p:nvSpPr>
        <p:spPr>
          <a:xfrm>
            <a:off x="6217920" y="2582334"/>
            <a:ext cx="4937760" cy="32867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5" name="Google Shape;55;p5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5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3"/>
        <p:cNvGrpSpPr/>
        <p:nvPr/>
      </p:nvGrpSpPr>
      <p:grpSpPr>
        <a:xfrm>
          <a:off x="0" y="0"/>
          <a:ext cx="0" cy="0"/>
          <a:chOff x="0" y="0"/>
          <a:chExt cx="0" cy="0"/>
        </a:xfrm>
      </p:grpSpPr>
      <p:sp>
        <p:nvSpPr>
          <p:cNvPr id="64" name="Google Shape;64;p5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5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5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5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5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50"/>
              <a:buFont typeface="Arial"/>
              <a:buNone/>
              <a:defRPr sz="105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57"/>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7"/>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7"/>
          <p:cNvSpPr txBox="1">
            <a:spLocks noGrp="1"/>
          </p:cNvSpPr>
          <p:nvPr>
            <p:ph type="title"/>
          </p:nvPr>
        </p:nvSpPr>
        <p:spPr>
          <a:xfrm>
            <a:off x="1097280" y="5074920"/>
            <a:ext cx="10113645"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57"/>
          <p:cNvSpPr>
            <a:spLocks noGrp="1"/>
          </p:cNvSpPr>
          <p:nvPr>
            <p:ph type="pic" idx="2"/>
          </p:nvPr>
        </p:nvSpPr>
        <p:spPr>
          <a:xfrm>
            <a:off x="15" y="0"/>
            <a:ext cx="12191985" cy="4915076"/>
          </a:xfrm>
          <a:prstGeom prst="rect">
            <a:avLst/>
          </a:prstGeom>
          <a:solidFill>
            <a:srgbClr val="BECAD4"/>
          </a:solidFill>
          <a:ln>
            <a:noFill/>
          </a:ln>
        </p:spPr>
      </p:sp>
      <p:sp>
        <p:nvSpPr>
          <p:cNvPr id="83" name="Google Shape;83;p57"/>
          <p:cNvSpPr txBox="1">
            <a:spLocks noGrp="1"/>
          </p:cNvSpPr>
          <p:nvPr>
            <p:ph type="body" idx="1"/>
          </p:nvPr>
        </p:nvSpPr>
        <p:spPr>
          <a:xfrm>
            <a:off x="1097280" y="5907024"/>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5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5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5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6" name="Google Shape;16;p3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6"/>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3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5" name="Google Shape;105;p38"/>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6" name="Google Shape;106;p3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7" name="Google Shape;107;p3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9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08" name="Google Shape;108;p3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50"/>
              <a:buFont typeface="Arial"/>
              <a:buNone/>
              <a:defRPr sz="105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9" name="Google Shape;109;p38"/>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www.eoccc.org"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http://www.iceont.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hyperlink" Target="mailto:maria.medeiros@novalis.ca"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oleObject" Target="../embeddings/oleObject1.bin"/><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1"/>
          <p:cNvSpPr/>
          <p:nvPr/>
        </p:nvSpPr>
        <p:spPr>
          <a:xfrm>
            <a:off x="1507"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8" name="Google Shape;198;p1"/>
          <p:cNvSpPr/>
          <p:nvPr/>
        </p:nvSpPr>
        <p:spPr>
          <a:xfrm>
            <a:off x="1507" y="4953000"/>
            <a:ext cx="12188952" cy="1905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
          <p:cNvSpPr/>
          <p:nvPr/>
        </p:nvSpPr>
        <p:spPr>
          <a:xfrm>
            <a:off x="1507" y="0"/>
            <a:ext cx="12188952" cy="4970184"/>
          </a:xfrm>
          <a:prstGeom prst="rect">
            <a:avLst/>
          </a:prstGeom>
          <a:solidFill>
            <a:srgbClr val="1C62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
          <p:cNvSpPr txBox="1">
            <a:spLocks noGrp="1"/>
          </p:cNvSpPr>
          <p:nvPr>
            <p:ph type="ctrTitle"/>
          </p:nvPr>
        </p:nvSpPr>
        <p:spPr>
          <a:xfrm>
            <a:off x="407963" y="1081375"/>
            <a:ext cx="11338560" cy="2130557"/>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FFFFFF"/>
              </a:buClr>
              <a:buSzPct val="111110"/>
              <a:buFont typeface="Calibri"/>
              <a:buNone/>
            </a:pPr>
            <a:endParaRPr sz="6000" dirty="0">
              <a:solidFill>
                <a:srgbClr val="FFFFFF"/>
              </a:solidFill>
            </a:endParaRPr>
          </a:p>
          <a:p>
            <a:pPr marL="0" lvl="0" indent="0" algn="ctr" rtl="0">
              <a:lnSpc>
                <a:spcPct val="85000"/>
              </a:lnSpc>
              <a:spcBef>
                <a:spcPts val="0"/>
              </a:spcBef>
              <a:spcAft>
                <a:spcPts val="0"/>
              </a:spcAft>
              <a:buClr>
                <a:srgbClr val="FFFFFF"/>
              </a:buClr>
              <a:buSzPct val="111110"/>
              <a:buFont typeface="Calibri"/>
              <a:buNone/>
            </a:pPr>
            <a:r>
              <a:rPr lang="en-US" sz="6000" dirty="0">
                <a:solidFill>
                  <a:srgbClr val="FFFFFF"/>
                </a:solidFill>
              </a:rPr>
              <a:t>Introduction to the </a:t>
            </a:r>
            <a:endParaRPr sz="6000" dirty="0">
              <a:solidFill>
                <a:srgbClr val="FFFFFF"/>
              </a:solidFill>
            </a:endParaRPr>
          </a:p>
          <a:p>
            <a:pPr marL="0" lvl="0" indent="0" algn="ctr" rtl="0">
              <a:lnSpc>
                <a:spcPct val="85000"/>
              </a:lnSpc>
              <a:spcBef>
                <a:spcPts val="0"/>
              </a:spcBef>
              <a:spcAft>
                <a:spcPts val="0"/>
              </a:spcAft>
              <a:buClr>
                <a:srgbClr val="FFFFFF"/>
              </a:buClr>
              <a:buSzPct val="111111"/>
              <a:buFont typeface="Calibri"/>
              <a:buNone/>
            </a:pPr>
            <a:r>
              <a:rPr lang="en-US" sz="6000" i="1" dirty="0">
                <a:solidFill>
                  <a:srgbClr val="FFFFFF"/>
                </a:solidFill>
              </a:rPr>
              <a:t>Listening to Indigenous Voices/</a:t>
            </a:r>
            <a:br>
              <a:rPr lang="fr-CA" sz="6000" i="1" dirty="0">
                <a:solidFill>
                  <a:srgbClr val="FFFFFF"/>
                </a:solidFill>
              </a:rPr>
            </a:br>
            <a:r>
              <a:rPr lang="fr-CA" sz="6000" i="1" dirty="0">
                <a:solidFill>
                  <a:srgbClr val="FFFFFF"/>
                </a:solidFill>
              </a:rPr>
              <a:t>À l’écoute des voix autochtones</a:t>
            </a:r>
            <a:br>
              <a:rPr lang="en-US" sz="6000" dirty="0">
                <a:solidFill>
                  <a:srgbClr val="FFFFFF"/>
                </a:solidFill>
              </a:rPr>
            </a:br>
            <a:r>
              <a:rPr lang="en-US" sz="6000" dirty="0">
                <a:solidFill>
                  <a:srgbClr val="FFFFFF"/>
                </a:solidFill>
              </a:rPr>
              <a:t>Curriculum Mapping Guides</a:t>
            </a:r>
            <a:endParaRPr sz="6000" dirty="0">
              <a:solidFill>
                <a:srgbClr val="FFFFFF"/>
              </a:solidFill>
            </a:endParaRPr>
          </a:p>
        </p:txBody>
      </p:sp>
      <p:sp>
        <p:nvSpPr>
          <p:cNvPr id="201" name="Google Shape;201;p1"/>
          <p:cNvSpPr txBox="1">
            <a:spLocks noGrp="1"/>
          </p:cNvSpPr>
          <p:nvPr>
            <p:ph type="subTitle" idx="1"/>
          </p:nvPr>
        </p:nvSpPr>
        <p:spPr>
          <a:xfrm>
            <a:off x="-1541" y="4365266"/>
            <a:ext cx="12192000" cy="2492734"/>
          </a:xfrm>
          <a:prstGeom prst="rect">
            <a:avLst/>
          </a:prstGeom>
          <a:solidFill>
            <a:schemeClr val="lt1"/>
          </a:solid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000"/>
              <a:buNone/>
            </a:pPr>
            <a:endParaRPr sz="2000" b="1" cap="none" dirty="0">
              <a:solidFill>
                <a:schemeClr val="dk2"/>
              </a:solidFill>
              <a:latin typeface="Calibri"/>
              <a:ea typeface="Calibri"/>
              <a:cs typeface="Calibri"/>
              <a:sym typeface="Calibri"/>
            </a:endParaRPr>
          </a:p>
          <a:p>
            <a:pPr marL="0" lvl="0" indent="0" algn="ctr" rtl="0">
              <a:lnSpc>
                <a:spcPct val="90000"/>
              </a:lnSpc>
              <a:spcBef>
                <a:spcPts val="0"/>
              </a:spcBef>
              <a:spcAft>
                <a:spcPts val="0"/>
              </a:spcAft>
              <a:buSzPts val="2000"/>
              <a:buNone/>
            </a:pPr>
            <a:endParaRPr sz="2000" b="1" cap="none" dirty="0">
              <a:solidFill>
                <a:schemeClr val="dk2"/>
              </a:solidFill>
              <a:latin typeface="Calibri"/>
              <a:ea typeface="Calibri"/>
              <a:cs typeface="Calibri"/>
              <a:sym typeface="Calibri"/>
            </a:endParaRPr>
          </a:p>
          <a:p>
            <a:pPr marL="0" lvl="0" indent="0" algn="ctr" rtl="0">
              <a:lnSpc>
                <a:spcPct val="90000"/>
              </a:lnSpc>
              <a:spcBef>
                <a:spcPts val="1200"/>
              </a:spcBef>
              <a:spcAft>
                <a:spcPts val="0"/>
              </a:spcAft>
              <a:buSzPts val="1500"/>
              <a:buNone/>
            </a:pPr>
            <a:r>
              <a:rPr lang="en-US" sz="2800" b="1" dirty="0"/>
              <a:t>A Joint Project of the EOCCC and ICE</a:t>
            </a:r>
            <a:endParaRPr sz="2800" cap="none" dirty="0">
              <a:solidFill>
                <a:schemeClr val="lt1"/>
              </a:solidFill>
              <a:latin typeface="Calibri"/>
              <a:ea typeface="Calibri"/>
              <a:cs typeface="Calibri"/>
              <a:sym typeface="Calibri"/>
            </a:endParaRPr>
          </a:p>
        </p:txBody>
      </p:sp>
      <p:pic>
        <p:nvPicPr>
          <p:cNvPr id="7" name="Picture 6">
            <a:extLst>
              <a:ext uri="{FF2B5EF4-FFF2-40B4-BE49-F238E27FC236}">
                <a16:creationId xmlns:a16="http://schemas.microsoft.com/office/drawing/2014/main" id="{139495AD-1F63-4841-9305-E32CDD123B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5860" y="5342513"/>
            <a:ext cx="1823473" cy="1143157"/>
          </a:xfrm>
          <a:prstGeom prst="rect">
            <a:avLst/>
          </a:prstGeom>
        </p:spPr>
      </p:pic>
      <p:pic>
        <p:nvPicPr>
          <p:cNvPr id="8" name="Picture 2" descr="Text&#10;&#10;Description automatically generated">
            <a:extLst>
              <a:ext uri="{FF2B5EF4-FFF2-40B4-BE49-F238E27FC236}">
                <a16:creationId xmlns:a16="http://schemas.microsoft.com/office/drawing/2014/main" id="{63483377-EAC3-4C4A-937C-59132D177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2960" y="5606241"/>
            <a:ext cx="2425932" cy="60648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1066800" y="358297"/>
            <a:ext cx="10058400" cy="974034"/>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a:t>What the curriculum mapping guides provide</a:t>
            </a:r>
            <a:endParaRPr sz="4000"/>
          </a:p>
        </p:txBody>
      </p:sp>
      <p:sp>
        <p:nvSpPr>
          <p:cNvPr id="270" name="Google Shape;270;p11"/>
          <p:cNvSpPr txBox="1">
            <a:spLocks noGrp="1"/>
          </p:cNvSpPr>
          <p:nvPr>
            <p:ph type="body" idx="1"/>
          </p:nvPr>
        </p:nvSpPr>
        <p:spPr>
          <a:xfrm>
            <a:off x="1066800" y="1662853"/>
            <a:ext cx="10058400" cy="4475553"/>
          </a:xfrm>
          <a:prstGeom prst="rect">
            <a:avLst/>
          </a:prstGeom>
          <a:noFill/>
          <a:ln>
            <a:noFill/>
          </a:ln>
        </p:spPr>
        <p:txBody>
          <a:bodyPr spcFirstLastPara="1" wrap="square" lIns="0" tIns="45700" rIns="0" bIns="45700" anchor="t" anchorCtr="0">
            <a:normAutofit fontScale="85000" lnSpcReduction="20000"/>
          </a:bodyPr>
          <a:lstStyle/>
          <a:p>
            <a:pPr marL="52560" lvl="0" indent="0" algn="l" rtl="0">
              <a:lnSpc>
                <a:spcPct val="150000"/>
              </a:lnSpc>
              <a:spcBef>
                <a:spcPts val="0"/>
              </a:spcBef>
              <a:spcAft>
                <a:spcPts val="0"/>
              </a:spcAft>
              <a:buSzPct val="117647"/>
              <a:buNone/>
            </a:pPr>
            <a:r>
              <a:rPr lang="en-US"/>
              <a:t>Front matter for each session:</a:t>
            </a:r>
            <a:endParaRPr/>
          </a:p>
          <a:p>
            <a:pPr marL="795510" lvl="4" indent="-276785" algn="l" rtl="0">
              <a:lnSpc>
                <a:spcPct val="187500"/>
              </a:lnSpc>
              <a:spcBef>
                <a:spcPts val="400"/>
              </a:spcBef>
              <a:spcAft>
                <a:spcPts val="0"/>
              </a:spcAft>
              <a:buSzPct val="117647"/>
              <a:buFont typeface="Noto Sans Symbols"/>
              <a:buChar char="▪"/>
            </a:pPr>
            <a:r>
              <a:rPr lang="en-US" sz="1600"/>
              <a:t>Brief Description of the session</a:t>
            </a:r>
            <a:endParaRPr/>
          </a:p>
          <a:p>
            <a:pPr marL="795510" lvl="4" indent="-276785" algn="l" rtl="0">
              <a:lnSpc>
                <a:spcPct val="187500"/>
              </a:lnSpc>
              <a:spcBef>
                <a:spcPts val="600"/>
              </a:spcBef>
              <a:spcAft>
                <a:spcPts val="0"/>
              </a:spcAft>
              <a:buSzPct val="117647"/>
              <a:buFont typeface="Noto Sans Symbols"/>
              <a:buChar char="▪"/>
            </a:pPr>
            <a:r>
              <a:rPr lang="en-US" sz="1600"/>
              <a:t>Scripture link</a:t>
            </a:r>
            <a:endParaRPr/>
          </a:p>
          <a:p>
            <a:pPr marL="795510" lvl="4" indent="-276785" algn="l" rtl="0">
              <a:lnSpc>
                <a:spcPct val="187500"/>
              </a:lnSpc>
              <a:spcBef>
                <a:spcPts val="600"/>
              </a:spcBef>
              <a:spcAft>
                <a:spcPts val="0"/>
              </a:spcAft>
              <a:buSzPct val="117647"/>
              <a:buFont typeface="Noto Sans Symbols"/>
              <a:buChar char="▪"/>
            </a:pPr>
            <a:r>
              <a:rPr lang="en-US" sz="1600"/>
              <a:t>Links to Catholic Social Teaching</a:t>
            </a:r>
            <a:endParaRPr/>
          </a:p>
          <a:p>
            <a:pPr marL="795510" lvl="4" indent="-276785" algn="l" rtl="0">
              <a:lnSpc>
                <a:spcPct val="187500"/>
              </a:lnSpc>
              <a:spcBef>
                <a:spcPts val="600"/>
              </a:spcBef>
              <a:spcAft>
                <a:spcPts val="0"/>
              </a:spcAft>
              <a:buSzPct val="117647"/>
              <a:buFont typeface="Noto Sans Symbols"/>
              <a:buChar char="▪"/>
            </a:pPr>
            <a:r>
              <a:rPr lang="en-US" sz="1600"/>
              <a:t>Links to United Nations Sustainable Development Goals</a:t>
            </a:r>
            <a:endParaRPr/>
          </a:p>
          <a:p>
            <a:pPr marL="795510" lvl="4" indent="-276785" algn="l" rtl="0">
              <a:lnSpc>
                <a:spcPct val="187500"/>
              </a:lnSpc>
              <a:spcBef>
                <a:spcPts val="600"/>
              </a:spcBef>
              <a:spcAft>
                <a:spcPts val="0"/>
              </a:spcAft>
              <a:buSzPct val="117647"/>
              <a:buFont typeface="Noto Sans Symbols"/>
              <a:buChar char="▪"/>
            </a:pPr>
            <a:r>
              <a:rPr lang="en-US" sz="1600"/>
              <a:t>Sample land acknowledgement tied to the session learning</a:t>
            </a:r>
            <a:endParaRPr sz="1600"/>
          </a:p>
          <a:p>
            <a:pPr marL="52560" lvl="0" indent="0" algn="l" rtl="0">
              <a:lnSpc>
                <a:spcPct val="150000"/>
              </a:lnSpc>
              <a:spcBef>
                <a:spcPts val="1600"/>
              </a:spcBef>
              <a:spcAft>
                <a:spcPts val="0"/>
              </a:spcAft>
              <a:buSzPct val="117647"/>
              <a:buNone/>
            </a:pPr>
            <a:r>
              <a:rPr lang="en-US"/>
              <a:t>Curriculum charts:</a:t>
            </a:r>
            <a:endParaRPr/>
          </a:p>
          <a:p>
            <a:pPr marL="795510" lvl="4" indent="-276785" algn="l" rtl="0">
              <a:lnSpc>
                <a:spcPct val="187500"/>
              </a:lnSpc>
              <a:spcBef>
                <a:spcPts val="400"/>
              </a:spcBef>
              <a:spcAft>
                <a:spcPts val="0"/>
              </a:spcAft>
              <a:buSzPct val="117647"/>
              <a:buFont typeface="Noto Sans Symbols"/>
              <a:buChar char="▪"/>
            </a:pPr>
            <a:r>
              <a:rPr lang="en-US" sz="1600"/>
              <a:t>Expectations from Secondary curriculum by grade, subject, and course code</a:t>
            </a:r>
            <a:endParaRPr/>
          </a:p>
          <a:p>
            <a:pPr marL="795510" lvl="4" indent="-276785" algn="l" rtl="0">
              <a:lnSpc>
                <a:spcPct val="187500"/>
              </a:lnSpc>
              <a:spcBef>
                <a:spcPts val="400"/>
              </a:spcBef>
              <a:spcAft>
                <a:spcPts val="0"/>
              </a:spcAft>
              <a:buSzPct val="117647"/>
              <a:buFont typeface="Noto Sans Symbols"/>
              <a:buChar char="▪"/>
            </a:pPr>
            <a:r>
              <a:rPr lang="en-US" sz="1600"/>
              <a:t>Note that the French mapping guide highlights courses that are most often offered in the Extended and/or Immersion programs</a:t>
            </a:r>
            <a:endParaRPr/>
          </a:p>
          <a:p>
            <a:pPr marL="795510" lvl="4" indent="-276785" algn="l" rtl="0">
              <a:lnSpc>
                <a:spcPct val="187500"/>
              </a:lnSpc>
              <a:spcBef>
                <a:spcPts val="600"/>
              </a:spcBef>
              <a:spcAft>
                <a:spcPts val="0"/>
              </a:spcAft>
              <a:buSzPct val="117647"/>
              <a:buFont typeface="Noto Sans Symbols"/>
              <a:buChar char="▪"/>
            </a:pPr>
            <a:r>
              <a:rPr lang="en-US" sz="1600"/>
              <a:t>Hyperlinks to the material to make access as easy as possible for the classroom teacher</a:t>
            </a:r>
            <a:endParaRPr sz="1600"/>
          </a:p>
        </p:txBody>
      </p:sp>
      <p:pic>
        <p:nvPicPr>
          <p:cNvPr id="271" name="Google Shape;271;p11" descr="A picture containing graphical user interface&#10;&#10;Description automatically generated"/>
          <p:cNvPicPr preferRelativeResize="0"/>
          <p:nvPr/>
        </p:nvPicPr>
        <p:blipFill rotWithShape="1">
          <a:blip r:embed="rId3">
            <a:alphaModFix/>
          </a:blip>
          <a:srcRect/>
          <a:stretch/>
        </p:blipFill>
        <p:spPr>
          <a:xfrm>
            <a:off x="8240171" y="2496829"/>
            <a:ext cx="2714625" cy="1685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32"/>
          <p:cNvPicPr preferRelativeResize="0"/>
          <p:nvPr/>
        </p:nvPicPr>
        <p:blipFill rotWithShape="1">
          <a:blip r:embed="rId3">
            <a:alphaModFix/>
          </a:blip>
          <a:srcRect/>
          <a:stretch/>
        </p:blipFill>
        <p:spPr>
          <a:xfrm>
            <a:off x="222242" y="155701"/>
            <a:ext cx="5873758" cy="4541975"/>
          </a:xfrm>
          <a:prstGeom prst="rect">
            <a:avLst/>
          </a:prstGeom>
          <a:noFill/>
          <a:ln w="9525" cap="flat" cmpd="sng">
            <a:solidFill>
              <a:schemeClr val="dk1"/>
            </a:solidFill>
            <a:prstDash val="solid"/>
            <a:round/>
            <a:headEnd type="none" w="sm" len="sm"/>
            <a:tailEnd type="none" w="sm" len="sm"/>
          </a:ln>
        </p:spPr>
      </p:pic>
      <p:pic>
        <p:nvPicPr>
          <p:cNvPr id="278" name="Google Shape;278;p32"/>
          <p:cNvPicPr preferRelativeResize="0"/>
          <p:nvPr/>
        </p:nvPicPr>
        <p:blipFill rotWithShape="1">
          <a:blip r:embed="rId4">
            <a:alphaModFix/>
          </a:blip>
          <a:srcRect/>
          <a:stretch/>
        </p:blipFill>
        <p:spPr>
          <a:xfrm>
            <a:off x="6381751" y="1569815"/>
            <a:ext cx="5588007" cy="4671614"/>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5" name="Google Shape;285;p33"/>
          <p:cNvPicPr preferRelativeResize="0"/>
          <p:nvPr/>
        </p:nvPicPr>
        <p:blipFill rotWithShape="1">
          <a:blip r:embed="rId3">
            <a:alphaModFix/>
          </a:blip>
          <a:srcRect/>
          <a:stretch/>
        </p:blipFill>
        <p:spPr>
          <a:xfrm>
            <a:off x="100857" y="100360"/>
            <a:ext cx="6857504" cy="4192860"/>
          </a:xfrm>
          <a:prstGeom prst="rect">
            <a:avLst/>
          </a:prstGeom>
          <a:noFill/>
          <a:ln>
            <a:noFill/>
          </a:ln>
        </p:spPr>
      </p:pic>
      <p:pic>
        <p:nvPicPr>
          <p:cNvPr id="286" name="Google Shape;286;p33"/>
          <p:cNvPicPr preferRelativeResize="0"/>
          <p:nvPr/>
        </p:nvPicPr>
        <p:blipFill rotWithShape="1">
          <a:blip r:embed="rId4">
            <a:alphaModFix/>
          </a:blip>
          <a:srcRect/>
          <a:stretch/>
        </p:blipFill>
        <p:spPr>
          <a:xfrm>
            <a:off x="4705815" y="3635298"/>
            <a:ext cx="7136780" cy="26642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4" descr="Graphical user interface, application, Word&#10;&#10;Description automatically generated"/>
          <p:cNvPicPr preferRelativeResize="0"/>
          <p:nvPr/>
        </p:nvPicPr>
        <p:blipFill rotWithShape="1">
          <a:blip r:embed="rId3">
            <a:alphaModFix/>
          </a:blip>
          <a:srcRect l="6769" t="21966" r="23963" b="18574"/>
          <a:stretch/>
        </p:blipFill>
        <p:spPr>
          <a:xfrm>
            <a:off x="199649" y="1152211"/>
            <a:ext cx="6270914" cy="3835247"/>
          </a:xfrm>
          <a:prstGeom prst="rect">
            <a:avLst/>
          </a:prstGeom>
          <a:noFill/>
          <a:ln>
            <a:noFill/>
          </a:ln>
        </p:spPr>
      </p:pic>
      <p:sp>
        <p:nvSpPr>
          <p:cNvPr id="293" name="Google Shape;293;p34"/>
          <p:cNvSpPr txBox="1"/>
          <p:nvPr/>
        </p:nvSpPr>
        <p:spPr>
          <a:xfrm>
            <a:off x="1288973" y="561860"/>
            <a:ext cx="1016856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000000"/>
                </a:solidFill>
                <a:latin typeface="Arial"/>
                <a:ea typeface="Arial"/>
                <a:cs typeface="Arial"/>
                <a:sym typeface="Arial"/>
              </a:rPr>
              <a:t>Session 1 Beginnings – sample mapping chart</a:t>
            </a:r>
            <a:endParaRPr sz="3200" b="0" i="0" u="none" strike="noStrike" cap="none">
              <a:solidFill>
                <a:srgbClr val="000000"/>
              </a:solidFill>
              <a:latin typeface="Arial"/>
              <a:ea typeface="Arial"/>
              <a:cs typeface="Arial"/>
              <a:sym typeface="Arial"/>
            </a:endParaRPr>
          </a:p>
        </p:txBody>
      </p:sp>
      <p:pic>
        <p:nvPicPr>
          <p:cNvPr id="294" name="Google Shape;294;p34" descr="Graphical user interface, application, Word&#10;&#10;Description automatically generated"/>
          <p:cNvPicPr preferRelativeResize="0"/>
          <p:nvPr/>
        </p:nvPicPr>
        <p:blipFill rotWithShape="1">
          <a:blip r:embed="rId4">
            <a:alphaModFix/>
          </a:blip>
          <a:srcRect l="31077" t="34712" r="33098" b="21656"/>
          <a:stretch/>
        </p:blipFill>
        <p:spPr>
          <a:xfrm>
            <a:off x="6096000" y="2118732"/>
            <a:ext cx="5788500" cy="417740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p:nvPr/>
        </p:nvSpPr>
        <p:spPr>
          <a:xfrm>
            <a:off x="2187349" y="449577"/>
            <a:ext cx="764014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0" i="0" u="none" strike="noStrike" cap="none" dirty="0">
                <a:solidFill>
                  <a:srgbClr val="000000"/>
                </a:solidFill>
                <a:latin typeface="Arial"/>
                <a:ea typeface="Arial"/>
                <a:cs typeface="Arial"/>
                <a:sym typeface="Arial"/>
              </a:rPr>
              <a:t>Réunion 2 Le conte des deux </a:t>
            </a:r>
            <a:r>
              <a:rPr lang="en-US" sz="2800" b="0" i="0" u="none" strike="noStrike" cap="none" dirty="0" err="1">
                <a:solidFill>
                  <a:srgbClr val="000000"/>
                </a:solidFill>
                <a:latin typeface="Arial"/>
                <a:ea typeface="Arial"/>
                <a:cs typeface="Arial"/>
                <a:sym typeface="Arial"/>
              </a:rPr>
              <a:t>communautés</a:t>
            </a:r>
            <a:endParaRPr sz="2800" b="0" i="0" u="none" strike="noStrike" cap="none" dirty="0">
              <a:solidFill>
                <a:srgbClr val="000000"/>
              </a:solidFill>
              <a:latin typeface="Arial"/>
              <a:ea typeface="Arial"/>
              <a:cs typeface="Arial"/>
              <a:sym typeface="Arial"/>
            </a:endParaRPr>
          </a:p>
        </p:txBody>
      </p:sp>
      <p:pic>
        <p:nvPicPr>
          <p:cNvPr id="301" name="Google Shape;301;p35" descr="Graphical user interface, application, Word&#10;&#10;Description automatically generated"/>
          <p:cNvPicPr preferRelativeResize="0"/>
          <p:nvPr/>
        </p:nvPicPr>
        <p:blipFill rotWithShape="1">
          <a:blip r:embed="rId3">
            <a:alphaModFix/>
          </a:blip>
          <a:srcRect l="23081" t="27610" r="26255" b="17828"/>
          <a:stretch/>
        </p:blipFill>
        <p:spPr>
          <a:xfrm>
            <a:off x="2187349" y="1240428"/>
            <a:ext cx="7001256" cy="50488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fd01a16466_0_0"/>
          <p:cNvSpPr txBox="1"/>
          <p:nvPr/>
        </p:nvSpPr>
        <p:spPr>
          <a:xfrm>
            <a:off x="1045375" y="1495658"/>
            <a:ext cx="10101250" cy="363173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We encourage you to explore these Curriculum Mapping Guides on your own as well as in conversations with your colleagues, department heads, your board’s Indigenous Lead, your board’s Religious Education Consultant  and your board’s FSL Consultant.</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Both the EOCCC and ICE have other resources to support learning more about Indigenous cultures and  histories. Check out </a:t>
            </a:r>
            <a:r>
              <a:rPr lang="en-US" sz="2400" u="sng" dirty="0">
                <a:solidFill>
                  <a:schemeClr val="hlink"/>
                </a:solidFill>
                <a:latin typeface="Calibri"/>
                <a:ea typeface="Calibri"/>
                <a:cs typeface="Calibri"/>
                <a:sym typeface="Calibri"/>
                <a:hlinkClick r:id="rId3"/>
              </a:rPr>
              <a:t>www.eoccc.org</a:t>
            </a:r>
            <a:r>
              <a:rPr lang="en-US" sz="2400" dirty="0">
                <a:latin typeface="Calibri"/>
                <a:ea typeface="Calibri"/>
                <a:cs typeface="Calibri"/>
                <a:sym typeface="Calibri"/>
              </a:rPr>
              <a:t> or </a:t>
            </a:r>
            <a:r>
              <a:rPr lang="en-US" sz="2400" u="sng" dirty="0">
                <a:solidFill>
                  <a:schemeClr val="hlink"/>
                </a:solidFill>
                <a:latin typeface="Calibri"/>
                <a:ea typeface="Calibri"/>
                <a:cs typeface="Calibri"/>
                <a:sym typeface="Calibri"/>
                <a:hlinkClick r:id="rId4"/>
              </a:rPr>
              <a:t>www.iceont.ca</a:t>
            </a:r>
            <a:r>
              <a:rPr lang="en-US" sz="2400" dirty="0">
                <a:latin typeface="Calibri"/>
                <a:ea typeface="Calibri"/>
                <a:cs typeface="Calibri"/>
                <a:sym typeface="Calibri"/>
              </a:rPr>
              <a:t> </a:t>
            </a:r>
            <a:endParaRPr sz="24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Google Shape;206;p3"/>
          <p:cNvPicPr preferRelativeResize="0"/>
          <p:nvPr/>
        </p:nvPicPr>
        <p:blipFill rotWithShape="1">
          <a:blip r:embed="rId3">
            <a:alphaModFix amt="20000"/>
          </a:blip>
          <a:srcRect t="10826" b="10826"/>
          <a:stretch/>
        </p:blipFill>
        <p:spPr>
          <a:xfrm>
            <a:off x="0" y="10"/>
            <a:ext cx="12191980" cy="6857990"/>
          </a:xfrm>
          <a:prstGeom prst="rect">
            <a:avLst/>
          </a:prstGeom>
          <a:noFill/>
          <a:ln>
            <a:noFill/>
          </a:ln>
        </p:spPr>
      </p:pic>
      <p:cxnSp>
        <p:nvCxnSpPr>
          <p:cNvPr id="207" name="Google Shape;207;p3"/>
          <p:cNvCxnSpPr/>
          <p:nvPr/>
        </p:nvCxnSpPr>
        <p:spPr>
          <a:xfrm>
            <a:off x="1193532" y="1737845"/>
            <a:ext cx="9966960" cy="0"/>
          </a:xfrm>
          <a:prstGeom prst="straightConnector1">
            <a:avLst/>
          </a:prstGeom>
          <a:noFill/>
          <a:ln w="9525" cap="flat" cmpd="sng">
            <a:solidFill>
              <a:schemeClr val="lt2">
                <a:alpha val="89019"/>
              </a:schemeClr>
            </a:solidFill>
            <a:prstDash val="solid"/>
            <a:round/>
            <a:headEnd type="none" w="sm" len="sm"/>
            <a:tailEnd type="none" w="sm" len="sm"/>
          </a:ln>
        </p:spPr>
      </p:cxnSp>
      <p:sp>
        <p:nvSpPr>
          <p:cNvPr id="208" name="Google Shape;208;p3"/>
          <p:cNvSpPr txBox="1">
            <a:spLocks noGrp="1"/>
          </p:cNvSpPr>
          <p:nvPr>
            <p:ph type="body" idx="1"/>
          </p:nvPr>
        </p:nvSpPr>
        <p:spPr>
          <a:xfrm>
            <a:off x="299803" y="210612"/>
            <a:ext cx="11333018" cy="5846618"/>
          </a:xfrm>
          <a:prstGeom prst="rect">
            <a:avLst/>
          </a:prstGeom>
          <a:noFill/>
          <a:ln>
            <a:noFill/>
          </a:ln>
        </p:spPr>
        <p:txBody>
          <a:bodyPr spcFirstLastPara="1" wrap="square" lIns="0" tIns="45700" rIns="0" bIns="45700" anchor="t" anchorCtr="0">
            <a:normAutofit/>
          </a:bodyPr>
          <a:lstStyle/>
          <a:p>
            <a:pPr marL="91440" lvl="0" indent="35560" algn="ctr" rtl="0">
              <a:lnSpc>
                <a:spcPct val="90000"/>
              </a:lnSpc>
              <a:spcBef>
                <a:spcPts val="0"/>
              </a:spcBef>
              <a:spcAft>
                <a:spcPts val="0"/>
              </a:spcAft>
              <a:buSzPts val="2000"/>
              <a:buNone/>
            </a:pPr>
            <a:endParaRPr>
              <a:solidFill>
                <a:schemeClr val="lt1"/>
              </a:solidFill>
            </a:endParaRPr>
          </a:p>
          <a:p>
            <a:pPr marL="91440" lvl="0" indent="-165100" algn="ctr" rtl="0">
              <a:lnSpc>
                <a:spcPct val="90000"/>
              </a:lnSpc>
              <a:spcBef>
                <a:spcPts val="0"/>
              </a:spcBef>
              <a:spcAft>
                <a:spcPts val="0"/>
              </a:spcAft>
              <a:buSzPts val="2600"/>
              <a:buChar char=" "/>
            </a:pPr>
            <a:r>
              <a:rPr lang="en-US" sz="2600">
                <a:solidFill>
                  <a:schemeClr val="dk1"/>
                </a:solidFill>
              </a:rPr>
              <a:t>We acknowledge that today we gather on the traditional territories </a:t>
            </a:r>
            <a:endParaRPr/>
          </a:p>
          <a:p>
            <a:pPr marL="91440" lvl="0" indent="-165100" algn="ctr" rtl="0">
              <a:lnSpc>
                <a:spcPct val="90000"/>
              </a:lnSpc>
              <a:spcBef>
                <a:spcPts val="0"/>
              </a:spcBef>
              <a:spcAft>
                <a:spcPts val="0"/>
              </a:spcAft>
              <a:buSzPts val="2600"/>
              <a:buChar char=" "/>
            </a:pPr>
            <a:r>
              <a:rPr lang="en-US" sz="2600">
                <a:solidFill>
                  <a:schemeClr val="dk1"/>
                </a:solidFill>
              </a:rPr>
              <a:t>of Indigenous People.</a:t>
            </a:r>
            <a:endParaRPr sz="2600">
              <a:solidFill>
                <a:schemeClr val="dk1"/>
              </a:solidFill>
            </a:endParaRPr>
          </a:p>
          <a:p>
            <a:pPr marL="91440" lvl="0" indent="35560" algn="ctr" rtl="0">
              <a:lnSpc>
                <a:spcPct val="90000"/>
              </a:lnSpc>
              <a:spcBef>
                <a:spcPts val="0"/>
              </a:spcBef>
              <a:spcAft>
                <a:spcPts val="0"/>
              </a:spcAft>
              <a:buSzPts val="2000"/>
              <a:buNone/>
            </a:pPr>
            <a:endParaRPr sz="2600">
              <a:solidFill>
                <a:schemeClr val="dk1"/>
              </a:solidFill>
            </a:endParaRPr>
          </a:p>
          <a:p>
            <a:pPr marL="91440" lvl="0" indent="35560" algn="ctr" rtl="0">
              <a:lnSpc>
                <a:spcPct val="90000"/>
              </a:lnSpc>
              <a:spcBef>
                <a:spcPts val="0"/>
              </a:spcBef>
              <a:spcAft>
                <a:spcPts val="0"/>
              </a:spcAft>
              <a:buSzPts val="2000"/>
              <a:buNone/>
            </a:pPr>
            <a:endParaRPr sz="2600">
              <a:solidFill>
                <a:schemeClr val="dk1"/>
              </a:solidFill>
            </a:endParaRPr>
          </a:p>
          <a:p>
            <a:pPr marL="91440" lvl="0" indent="0" algn="ctr" rtl="0">
              <a:lnSpc>
                <a:spcPct val="90000"/>
              </a:lnSpc>
              <a:spcBef>
                <a:spcPts val="0"/>
              </a:spcBef>
              <a:spcAft>
                <a:spcPts val="0"/>
              </a:spcAft>
              <a:buSzPts val="2600"/>
              <a:buNone/>
            </a:pPr>
            <a:endParaRPr sz="2600">
              <a:solidFill>
                <a:schemeClr val="dk1"/>
              </a:solidFill>
            </a:endParaRPr>
          </a:p>
          <a:p>
            <a:pPr marL="91440" lvl="0" indent="0" algn="ctr" rtl="0">
              <a:lnSpc>
                <a:spcPct val="90000"/>
              </a:lnSpc>
              <a:spcBef>
                <a:spcPts val="0"/>
              </a:spcBef>
              <a:spcAft>
                <a:spcPts val="0"/>
              </a:spcAft>
              <a:buSzPts val="2600"/>
              <a:buNone/>
            </a:pPr>
            <a:endParaRPr sz="2600">
              <a:solidFill>
                <a:schemeClr val="dk1"/>
              </a:solidFill>
            </a:endParaRPr>
          </a:p>
          <a:p>
            <a:pPr marL="91440" lvl="0" indent="-165100" algn="ctr" rtl="0">
              <a:lnSpc>
                <a:spcPct val="90000"/>
              </a:lnSpc>
              <a:spcBef>
                <a:spcPts val="0"/>
              </a:spcBef>
              <a:spcAft>
                <a:spcPts val="0"/>
              </a:spcAft>
              <a:buSzPts val="2600"/>
              <a:buChar char=" "/>
            </a:pPr>
            <a:r>
              <a:rPr lang="en-US" sz="2600">
                <a:solidFill>
                  <a:schemeClr val="dk1"/>
                </a:solidFill>
              </a:rPr>
              <a:t>As settlers, Canadians and persons of faith, we make this acknowledgement of the land in recognition that we are called to be allies, partners, and good neighbours who actively listen to and learn from our Indigenous brothers and sisters. We seek truth as the only path forward to reconciliation and we commit ourselves to knowing our own story, our shared story, </a:t>
            </a:r>
            <a:endParaRPr sz="2600">
              <a:solidFill>
                <a:schemeClr val="dk1"/>
              </a:solidFill>
            </a:endParaRPr>
          </a:p>
          <a:p>
            <a:pPr marL="91440" lvl="0" indent="-165100" algn="ctr" rtl="0">
              <a:lnSpc>
                <a:spcPct val="90000"/>
              </a:lnSpc>
              <a:spcBef>
                <a:spcPts val="0"/>
              </a:spcBef>
              <a:spcAft>
                <a:spcPts val="0"/>
              </a:spcAft>
              <a:buSzPts val="2600"/>
              <a:buChar char=" "/>
            </a:pPr>
            <a:r>
              <a:rPr lang="en-US" sz="2600">
                <a:solidFill>
                  <a:schemeClr val="dk1"/>
                </a:solidFill>
              </a:rPr>
              <a:t>and the stories from before our time on this land, </a:t>
            </a:r>
            <a:endParaRPr sz="2600">
              <a:solidFill>
                <a:schemeClr val="dk1"/>
              </a:solidFill>
            </a:endParaRPr>
          </a:p>
          <a:p>
            <a:pPr marL="91440" lvl="0" indent="-165100" algn="ctr" rtl="0">
              <a:lnSpc>
                <a:spcPct val="90000"/>
              </a:lnSpc>
              <a:spcBef>
                <a:spcPts val="0"/>
              </a:spcBef>
              <a:spcAft>
                <a:spcPts val="0"/>
              </a:spcAft>
              <a:buSzPts val="2600"/>
              <a:buChar char=" "/>
            </a:pPr>
            <a:r>
              <a:rPr lang="en-US" sz="2600">
                <a:solidFill>
                  <a:schemeClr val="dk1"/>
                </a:solidFill>
              </a:rPr>
              <a:t>so that the story we continue to weave today </a:t>
            </a:r>
            <a:endParaRPr sz="2600">
              <a:solidFill>
                <a:schemeClr val="dk1"/>
              </a:solidFill>
            </a:endParaRPr>
          </a:p>
          <a:p>
            <a:pPr marL="91440" lvl="0" indent="-165100" algn="ctr" rtl="0">
              <a:lnSpc>
                <a:spcPct val="90000"/>
              </a:lnSpc>
              <a:spcBef>
                <a:spcPts val="0"/>
              </a:spcBef>
              <a:spcAft>
                <a:spcPts val="0"/>
              </a:spcAft>
              <a:buSzPts val="2600"/>
              <a:buChar char=" "/>
            </a:pPr>
            <a:r>
              <a:rPr lang="en-US" sz="2600">
                <a:solidFill>
                  <a:schemeClr val="dk1"/>
                </a:solidFill>
              </a:rPr>
              <a:t>may be one of justice and peace for all.</a:t>
            </a:r>
            <a:endParaRPr sz="2600">
              <a:solidFill>
                <a:schemeClr val="dk1"/>
              </a:solidFill>
            </a:endParaRPr>
          </a:p>
        </p:txBody>
      </p:sp>
      <p:sp>
        <p:nvSpPr>
          <p:cNvPr id="209" name="Google Shape;209;p3"/>
          <p:cNvSpPr/>
          <p:nvPr/>
        </p:nvSpPr>
        <p:spPr>
          <a:xfrm>
            <a:off x="15" y="6334316"/>
            <a:ext cx="12191985" cy="66484"/>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p:nvPr/>
        </p:nvSpPr>
        <p:spPr>
          <a:xfrm>
            <a:off x="0"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
          <p:cNvSpPr txBox="1">
            <a:spLocks noGrp="1"/>
          </p:cNvSpPr>
          <p:nvPr>
            <p:ph type="title"/>
          </p:nvPr>
        </p:nvSpPr>
        <p:spPr>
          <a:xfrm>
            <a:off x="1066800" y="381663"/>
            <a:ext cx="10058400" cy="125233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t>Our Opening Prayer / Prions ensemble</a:t>
            </a:r>
            <a:endParaRPr/>
          </a:p>
        </p:txBody>
      </p:sp>
      <p:sp>
        <p:nvSpPr>
          <p:cNvPr id="217" name="Google Shape;217;p4"/>
          <p:cNvSpPr txBox="1">
            <a:spLocks noGrp="1"/>
          </p:cNvSpPr>
          <p:nvPr>
            <p:ph type="body" idx="1"/>
          </p:nvPr>
        </p:nvSpPr>
        <p:spPr>
          <a:xfrm>
            <a:off x="1097280" y="2362569"/>
            <a:ext cx="10058400" cy="3759935"/>
          </a:xfrm>
          <a:prstGeom prst="rect">
            <a:avLst/>
          </a:prstGeom>
          <a:noFill/>
          <a:ln>
            <a:noFill/>
          </a:ln>
        </p:spPr>
        <p:txBody>
          <a:bodyPr spcFirstLastPara="1" wrap="square" lIns="0" tIns="45700" rIns="0" bIns="45700" anchor="t" anchorCtr="0">
            <a:normAutofit/>
          </a:bodyPr>
          <a:lstStyle/>
          <a:p>
            <a:pPr marL="0" lvl="0" indent="0" algn="ctr" rtl="0">
              <a:lnSpc>
                <a:spcPct val="90000"/>
              </a:lnSpc>
              <a:spcBef>
                <a:spcPts val="0"/>
              </a:spcBef>
              <a:spcAft>
                <a:spcPts val="0"/>
              </a:spcAft>
              <a:buSzPts val="2000"/>
              <a:buNone/>
            </a:pPr>
            <a:r>
              <a:rPr lang="en-US" b="1">
                <a:latin typeface="Century"/>
                <a:ea typeface="Century"/>
                <a:cs typeface="Century"/>
                <a:sym typeface="Century"/>
              </a:rPr>
              <a:t>Let us pray  +</a:t>
            </a:r>
            <a:endParaRPr/>
          </a:p>
          <a:p>
            <a:pPr marL="0" lvl="0" indent="0" algn="ctr" rtl="0">
              <a:lnSpc>
                <a:spcPct val="90000"/>
              </a:lnSpc>
              <a:spcBef>
                <a:spcPts val="1400"/>
              </a:spcBef>
              <a:spcAft>
                <a:spcPts val="0"/>
              </a:spcAft>
              <a:buSzPts val="2000"/>
              <a:buNone/>
            </a:pPr>
            <a:endParaRPr b="1">
              <a:latin typeface="Century"/>
              <a:ea typeface="Century"/>
              <a:cs typeface="Century"/>
              <a:sym typeface="Century"/>
            </a:endParaRPr>
          </a:p>
          <a:p>
            <a:pPr marL="0" lvl="0" indent="0" algn="ctr" rtl="0">
              <a:lnSpc>
                <a:spcPct val="90000"/>
              </a:lnSpc>
              <a:spcBef>
                <a:spcPts val="1400"/>
              </a:spcBef>
              <a:spcAft>
                <a:spcPts val="0"/>
              </a:spcAft>
              <a:buSzPts val="2000"/>
              <a:buNone/>
            </a:pPr>
            <a:r>
              <a:rPr lang="en-US" b="1">
                <a:latin typeface="Century"/>
                <a:ea typeface="Century"/>
                <a:cs typeface="Century"/>
                <a:sym typeface="Century"/>
              </a:rPr>
              <a:t>Viens, Esprit créateur, visite l’âme de tes fidèles,</a:t>
            </a:r>
            <a:endParaRPr/>
          </a:p>
          <a:p>
            <a:pPr marL="0" lvl="0" indent="0" algn="ctr" rtl="0">
              <a:lnSpc>
                <a:spcPct val="90000"/>
              </a:lnSpc>
              <a:spcBef>
                <a:spcPts val="1400"/>
              </a:spcBef>
              <a:spcAft>
                <a:spcPts val="0"/>
              </a:spcAft>
              <a:buSzPts val="2000"/>
              <a:buNone/>
            </a:pPr>
            <a:r>
              <a:rPr lang="en-US" b="1">
                <a:latin typeface="Century"/>
                <a:ea typeface="Century"/>
                <a:cs typeface="Century"/>
                <a:sym typeface="Century"/>
              </a:rPr>
              <a:t>kindle in them the fire of your love,</a:t>
            </a:r>
            <a:endParaRPr/>
          </a:p>
          <a:p>
            <a:pPr marL="0" lvl="0" indent="0" algn="ctr" rtl="0">
              <a:lnSpc>
                <a:spcPct val="90000"/>
              </a:lnSpc>
              <a:spcBef>
                <a:spcPts val="1400"/>
              </a:spcBef>
              <a:spcAft>
                <a:spcPts val="0"/>
              </a:spcAft>
              <a:buSzPts val="2000"/>
              <a:buNone/>
            </a:pPr>
            <a:r>
              <a:rPr lang="en-US" b="1">
                <a:latin typeface="Century"/>
                <a:ea typeface="Century"/>
                <a:cs typeface="Century"/>
                <a:sym typeface="Century"/>
              </a:rPr>
              <a:t>Send forth your spirit and they shall be created,</a:t>
            </a:r>
            <a:endParaRPr/>
          </a:p>
          <a:p>
            <a:pPr marL="0" lvl="0" indent="0" algn="ctr" rtl="0">
              <a:lnSpc>
                <a:spcPct val="90000"/>
              </a:lnSpc>
              <a:spcBef>
                <a:spcPts val="1400"/>
              </a:spcBef>
              <a:spcAft>
                <a:spcPts val="0"/>
              </a:spcAft>
              <a:buSzPts val="2000"/>
              <a:buNone/>
            </a:pPr>
            <a:r>
              <a:rPr lang="en-US" b="1">
                <a:latin typeface="Century"/>
                <a:ea typeface="Century"/>
                <a:cs typeface="Century"/>
                <a:sym typeface="Century"/>
              </a:rPr>
              <a:t>And you shall renew the face of the Earth.</a:t>
            </a:r>
            <a:endParaRPr/>
          </a:p>
          <a:p>
            <a:pPr marL="0" lvl="0" indent="0" algn="ctr" rtl="0">
              <a:lnSpc>
                <a:spcPct val="90000"/>
              </a:lnSpc>
              <a:spcBef>
                <a:spcPts val="1400"/>
              </a:spcBef>
              <a:spcAft>
                <a:spcPts val="0"/>
              </a:spcAft>
              <a:buSzPts val="2000"/>
              <a:buNone/>
            </a:pPr>
            <a:endParaRPr b="1">
              <a:latin typeface="Century"/>
              <a:ea typeface="Century"/>
              <a:cs typeface="Century"/>
              <a:sym typeface="Century"/>
            </a:endParaRPr>
          </a:p>
          <a:p>
            <a:pPr marL="0" lvl="0" indent="0" algn="ctr" rtl="0">
              <a:lnSpc>
                <a:spcPct val="90000"/>
              </a:lnSpc>
              <a:spcBef>
                <a:spcPts val="1400"/>
              </a:spcBef>
              <a:spcAft>
                <a:spcPts val="0"/>
              </a:spcAft>
              <a:buSzPts val="2000"/>
              <a:buNone/>
            </a:pPr>
            <a:r>
              <a:rPr lang="en-US" b="1">
                <a:latin typeface="Century"/>
                <a:ea typeface="Century"/>
                <a:cs typeface="Century"/>
                <a:sym typeface="Century"/>
              </a:rPr>
              <a:t>Amen.</a:t>
            </a:r>
            <a:endParaRPr/>
          </a:p>
          <a:p>
            <a:pPr marL="91440" lvl="0" indent="0" algn="l" rtl="0">
              <a:lnSpc>
                <a:spcPct val="90000"/>
              </a:lnSpc>
              <a:spcBef>
                <a:spcPts val="1400"/>
              </a:spcBef>
              <a:spcAft>
                <a:spcPts val="0"/>
              </a:spcAft>
              <a:buSzPts val="2000"/>
              <a:buNone/>
            </a:pPr>
            <a:endParaRPr/>
          </a:p>
          <a:p>
            <a:pPr marL="91440" lvl="0" indent="0" algn="l" rtl="0">
              <a:lnSpc>
                <a:spcPct val="90000"/>
              </a:lnSpc>
              <a:spcBef>
                <a:spcPts val="1400"/>
              </a:spcBef>
              <a:spcAft>
                <a:spcPts val="0"/>
              </a:spcAft>
              <a:buSzPts val="2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400"/>
              <a:buFont typeface="Calibri"/>
              <a:buNone/>
            </a:pPr>
            <a:r>
              <a:rPr lang="en-US" sz="4400"/>
              <a:t>The Resources: </a:t>
            </a:r>
            <a:r>
              <a:rPr lang="en-US" sz="4400" i="1"/>
              <a:t>Listening to Indigenous Voices/À l’écoute des voix autochtones</a:t>
            </a:r>
            <a:endParaRPr sz="4400" i="1"/>
          </a:p>
        </p:txBody>
      </p:sp>
      <p:sp>
        <p:nvSpPr>
          <p:cNvPr id="224" name="Google Shape;224;p5"/>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0488" lvl="0" indent="-127000" algn="l" rtl="0">
              <a:lnSpc>
                <a:spcPct val="100000"/>
              </a:lnSpc>
              <a:spcBef>
                <a:spcPts val="0"/>
              </a:spcBef>
              <a:spcAft>
                <a:spcPts val="0"/>
              </a:spcAft>
              <a:buSzPts val="2000"/>
              <a:buFont typeface="Noto Sans Symbols"/>
              <a:buChar char="❖"/>
            </a:pPr>
            <a:r>
              <a:rPr lang="en-US" dirty="0"/>
              <a:t> 	Published by Novalis – May 2021</a:t>
            </a:r>
            <a:endParaRPr dirty="0"/>
          </a:p>
          <a:p>
            <a:pPr marL="90488" lvl="0" indent="-127000" algn="l" rtl="0">
              <a:lnSpc>
                <a:spcPct val="100000"/>
              </a:lnSpc>
              <a:spcBef>
                <a:spcPts val="1400"/>
              </a:spcBef>
              <a:spcAft>
                <a:spcPts val="0"/>
              </a:spcAft>
              <a:buSzPts val="2000"/>
              <a:buFont typeface="Noto Sans Symbols"/>
              <a:buChar char="❖"/>
            </a:pPr>
            <a:r>
              <a:rPr lang="en-US" dirty="0"/>
              <a:t> 	A dialogue guide on justice and right relationships by the Jesuit Forum</a:t>
            </a:r>
            <a:endParaRPr dirty="0"/>
          </a:p>
          <a:p>
            <a:pPr marL="90488" lvl="0" indent="-127000" algn="l" rtl="0">
              <a:lnSpc>
                <a:spcPct val="100000"/>
              </a:lnSpc>
              <a:spcBef>
                <a:spcPts val="1400"/>
              </a:spcBef>
              <a:spcAft>
                <a:spcPts val="0"/>
              </a:spcAft>
              <a:buSzPts val="2000"/>
              <a:buFont typeface="Noto Sans Symbols"/>
              <a:buChar char="❖"/>
            </a:pPr>
            <a:r>
              <a:rPr lang="en-US" dirty="0"/>
              <a:t> 	Indigenous contributors for articles as well as art</a:t>
            </a:r>
            <a:endParaRPr dirty="0"/>
          </a:p>
          <a:p>
            <a:pPr marL="90488" lvl="0" indent="-127000" algn="l" rtl="0">
              <a:lnSpc>
                <a:spcPct val="100000"/>
              </a:lnSpc>
              <a:spcBef>
                <a:spcPts val="1400"/>
              </a:spcBef>
              <a:spcAft>
                <a:spcPts val="0"/>
              </a:spcAft>
              <a:buSzPts val="2000"/>
              <a:buFont typeface="Noto Sans Symbols"/>
              <a:buChar char="❖"/>
            </a:pPr>
            <a:r>
              <a:rPr lang="en-US" dirty="0"/>
              <a:t> 	Under the guidance of an advisory committee that included Indigenous contributors</a:t>
            </a:r>
            <a:endParaRPr dirty="0"/>
          </a:p>
          <a:p>
            <a:pPr marL="0" lvl="0" indent="0" algn="l" rtl="0">
              <a:lnSpc>
                <a:spcPct val="100000"/>
              </a:lnSpc>
              <a:spcBef>
                <a:spcPts val="1400"/>
              </a:spcBef>
              <a:spcAft>
                <a:spcPts val="0"/>
              </a:spcAft>
              <a:buSzPts val="2000"/>
              <a:buNone/>
            </a:pPr>
            <a:endParaRPr dirty="0"/>
          </a:p>
          <a:p>
            <a:pPr marL="0" lvl="0" indent="0" algn="l" rtl="0">
              <a:lnSpc>
                <a:spcPct val="100000"/>
              </a:lnSpc>
              <a:spcBef>
                <a:spcPts val="1400"/>
              </a:spcBef>
              <a:spcAft>
                <a:spcPts val="0"/>
              </a:spcAft>
              <a:buSzPts val="2000"/>
              <a:buNone/>
            </a:pPr>
            <a:endParaRPr dirty="0"/>
          </a:p>
        </p:txBody>
      </p:sp>
      <p:pic>
        <p:nvPicPr>
          <p:cNvPr id="225" name="Google Shape;225;p5"/>
          <p:cNvPicPr preferRelativeResize="0"/>
          <p:nvPr/>
        </p:nvPicPr>
        <p:blipFill rotWithShape="1">
          <a:blip r:embed="rId3">
            <a:alphaModFix/>
          </a:blip>
          <a:srcRect/>
          <a:stretch/>
        </p:blipFill>
        <p:spPr>
          <a:xfrm>
            <a:off x="1459433" y="3818428"/>
            <a:ext cx="1689653" cy="2080150"/>
          </a:xfrm>
          <a:prstGeom prst="rect">
            <a:avLst/>
          </a:prstGeom>
          <a:noFill/>
          <a:ln>
            <a:noFill/>
          </a:ln>
        </p:spPr>
      </p:pic>
      <p:pic>
        <p:nvPicPr>
          <p:cNvPr id="226" name="Google Shape;226;p5"/>
          <p:cNvPicPr preferRelativeResize="0"/>
          <p:nvPr/>
        </p:nvPicPr>
        <p:blipFill rotWithShape="1">
          <a:blip r:embed="rId4">
            <a:alphaModFix/>
          </a:blip>
          <a:srcRect/>
          <a:stretch/>
        </p:blipFill>
        <p:spPr>
          <a:xfrm>
            <a:off x="3511239" y="3823456"/>
            <a:ext cx="1689653" cy="2080150"/>
          </a:xfrm>
          <a:prstGeom prst="rect">
            <a:avLst/>
          </a:prstGeom>
          <a:noFill/>
          <a:ln>
            <a:noFill/>
          </a:ln>
        </p:spPr>
      </p:pic>
      <p:sp>
        <p:nvSpPr>
          <p:cNvPr id="227" name="Google Shape;227;p5"/>
          <p:cNvSpPr txBox="1"/>
          <p:nvPr/>
        </p:nvSpPr>
        <p:spPr>
          <a:xfrm>
            <a:off x="5563045" y="4396838"/>
            <a:ext cx="5352922"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To order the text, contact Novalis: Maria </a:t>
            </a:r>
            <a:r>
              <a:rPr lang="en-US" sz="1800" b="0" i="0" u="none" strike="noStrike" cap="none" dirty="0" err="1">
                <a:solidFill>
                  <a:srgbClr val="000000"/>
                </a:solidFill>
                <a:latin typeface="Arial"/>
                <a:ea typeface="Arial"/>
                <a:cs typeface="Arial"/>
                <a:sym typeface="Arial"/>
              </a:rPr>
              <a:t>Madeiros</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222222"/>
                </a:solidFill>
                <a:latin typeface="Roboto"/>
                <a:ea typeface="Roboto"/>
                <a:cs typeface="Roboto"/>
                <a:sym typeface="Roboto"/>
                <a:hlinkClick r:id="rId5"/>
              </a:rPr>
              <a:t>maria.medeiros@novalis.ca</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The Outline of the Dialogue Guides</a:t>
            </a:r>
            <a:endParaRPr dirty="0"/>
          </a:p>
        </p:txBody>
      </p:sp>
      <p:sp>
        <p:nvSpPr>
          <p:cNvPr id="234" name="Google Shape;234;p6"/>
          <p:cNvSpPr txBox="1">
            <a:spLocks noGrp="1"/>
          </p:cNvSpPr>
          <p:nvPr>
            <p:ph type="body" idx="1"/>
          </p:nvPr>
        </p:nvSpPr>
        <p:spPr>
          <a:xfrm>
            <a:off x="1097280" y="1845734"/>
            <a:ext cx="10058400" cy="4308576"/>
          </a:xfrm>
          <a:prstGeom prst="rect">
            <a:avLst/>
          </a:prstGeom>
          <a:noFill/>
          <a:ln>
            <a:noFill/>
          </a:ln>
        </p:spPr>
        <p:txBody>
          <a:bodyPr spcFirstLastPara="1" wrap="square" lIns="0" tIns="45700" rIns="0" bIns="45700" anchor="t" anchorCtr="0">
            <a:normAutofit/>
          </a:bodyPr>
          <a:lstStyle/>
          <a:p>
            <a:pPr marL="91440" lvl="0" indent="-127000" algn="l" rtl="0">
              <a:lnSpc>
                <a:spcPct val="150000"/>
              </a:lnSpc>
              <a:spcBef>
                <a:spcPts val="0"/>
              </a:spcBef>
              <a:spcAft>
                <a:spcPts val="0"/>
              </a:spcAft>
              <a:buSzPts val="2000"/>
              <a:buChar char=" "/>
            </a:pPr>
            <a:r>
              <a:rPr lang="en-US" dirty="0"/>
              <a:t>Prologue and 11 sessions/ Prologue et 11 </a:t>
            </a:r>
            <a:r>
              <a:rPr lang="en-US" dirty="0" err="1"/>
              <a:t>réunions</a:t>
            </a:r>
            <a:endParaRPr dirty="0"/>
          </a:p>
          <a:p>
            <a:pPr marL="91440" lvl="0" indent="-127000" algn="l" rtl="0">
              <a:lnSpc>
                <a:spcPct val="150000"/>
              </a:lnSpc>
              <a:spcBef>
                <a:spcPts val="1400"/>
              </a:spcBef>
              <a:spcAft>
                <a:spcPts val="0"/>
              </a:spcAft>
              <a:buSzPts val="2000"/>
              <a:buChar char=" "/>
            </a:pPr>
            <a:r>
              <a:rPr lang="en-US" dirty="0"/>
              <a:t>Each session includes:</a:t>
            </a:r>
            <a:endParaRPr dirty="0"/>
          </a:p>
          <a:p>
            <a:pPr marL="384048" lvl="1" indent="-182880" algn="l" rtl="0">
              <a:lnSpc>
                <a:spcPct val="150000"/>
              </a:lnSpc>
              <a:spcBef>
                <a:spcPts val="400"/>
              </a:spcBef>
              <a:spcAft>
                <a:spcPts val="0"/>
              </a:spcAft>
              <a:buSzPts val="2000"/>
              <a:buFont typeface="Noto Sans Symbols"/>
              <a:buChar char="❑"/>
            </a:pPr>
            <a:r>
              <a:rPr lang="en-US" sz="2000" dirty="0"/>
              <a:t>   Articles/</a:t>
            </a:r>
            <a:r>
              <a:rPr lang="en-US" sz="2000" dirty="0" err="1"/>
              <a:t>textes</a:t>
            </a:r>
            <a:endParaRPr dirty="0"/>
          </a:p>
          <a:p>
            <a:pPr marL="384048" lvl="1" indent="-182880" algn="l" rtl="0">
              <a:lnSpc>
                <a:spcPct val="150000"/>
              </a:lnSpc>
              <a:spcBef>
                <a:spcPts val="600"/>
              </a:spcBef>
              <a:spcAft>
                <a:spcPts val="0"/>
              </a:spcAft>
              <a:buSzPts val="2000"/>
              <a:buFont typeface="Noto Sans Symbols"/>
              <a:buChar char="❑"/>
            </a:pPr>
            <a:r>
              <a:rPr lang="en-US" sz="2000" dirty="0"/>
              <a:t>   Artwork/oeuvres d’art</a:t>
            </a:r>
            <a:endParaRPr dirty="0"/>
          </a:p>
          <a:p>
            <a:pPr marL="384048" lvl="1" indent="-182880" algn="l" rtl="0">
              <a:lnSpc>
                <a:spcPct val="150000"/>
              </a:lnSpc>
              <a:spcBef>
                <a:spcPts val="600"/>
              </a:spcBef>
              <a:spcAft>
                <a:spcPts val="0"/>
              </a:spcAft>
              <a:buSzPts val="2000"/>
              <a:buFont typeface="Noto Sans Symbols"/>
              <a:buChar char="❑"/>
            </a:pPr>
            <a:r>
              <a:rPr lang="en-US" sz="2000" dirty="0"/>
              <a:t>   Questions for reflection/Cercle de partage</a:t>
            </a:r>
            <a:endParaRPr dirty="0"/>
          </a:p>
          <a:p>
            <a:pPr marL="384048" lvl="1" indent="-182880" algn="l" rtl="0">
              <a:lnSpc>
                <a:spcPct val="150000"/>
              </a:lnSpc>
              <a:spcBef>
                <a:spcPts val="600"/>
              </a:spcBef>
              <a:spcAft>
                <a:spcPts val="0"/>
              </a:spcAft>
              <a:buSzPts val="2000"/>
              <a:buFont typeface="Noto Sans Symbols"/>
              <a:buChar char="❑"/>
            </a:pPr>
            <a:r>
              <a:rPr lang="en-US" sz="2000" dirty="0"/>
              <a:t>   Classroom connections/ pour le travail </a:t>
            </a:r>
            <a:r>
              <a:rPr lang="en-US" sz="2000" dirty="0" err="1"/>
              <a:t>en</a:t>
            </a:r>
            <a:r>
              <a:rPr lang="en-US" sz="2000" dirty="0"/>
              <a:t> </a:t>
            </a:r>
            <a:r>
              <a:rPr lang="en-US" sz="2000" dirty="0" err="1"/>
              <a:t>classe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The 11 sessions / les 11 réunions</a:t>
            </a:r>
            <a:endParaRPr/>
          </a:p>
        </p:txBody>
      </p:sp>
      <p:sp>
        <p:nvSpPr>
          <p:cNvPr id="241" name="Google Shape;241;p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514350" lvl="0" indent="-514350" algn="l" rtl="0">
              <a:lnSpc>
                <a:spcPct val="100000"/>
              </a:lnSpc>
              <a:spcBef>
                <a:spcPts val="0"/>
              </a:spcBef>
              <a:spcAft>
                <a:spcPts val="0"/>
              </a:spcAft>
              <a:buSzPts val="2000"/>
              <a:buFont typeface="Calibri"/>
              <a:buAutoNum type="arabicPeriod"/>
            </a:pPr>
            <a:r>
              <a:rPr lang="en-US"/>
              <a:t>Beginnings – a focus on Creation stories</a:t>
            </a:r>
            <a:br>
              <a:rPr lang="en-US"/>
            </a:br>
            <a:r>
              <a:rPr lang="en-US" b="1"/>
              <a:t>Au commencement</a:t>
            </a:r>
            <a:endParaRPr b="1"/>
          </a:p>
          <a:p>
            <a:pPr marL="514350" lvl="0" indent="-514350" algn="l" rtl="0">
              <a:lnSpc>
                <a:spcPct val="100000"/>
              </a:lnSpc>
              <a:spcBef>
                <a:spcPts val="1400"/>
              </a:spcBef>
              <a:spcAft>
                <a:spcPts val="0"/>
              </a:spcAft>
              <a:buSzPts val="2000"/>
              <a:buFont typeface="Calibri"/>
              <a:buAutoNum type="arabicPeriod"/>
            </a:pPr>
            <a:r>
              <a:rPr lang="en-US"/>
              <a:t>A Tale of Two Communities – discussion of the issue of water – pollution/access/justice</a:t>
            </a:r>
            <a:br>
              <a:rPr lang="en-US"/>
            </a:br>
            <a:r>
              <a:rPr lang="en-US" b="1"/>
              <a:t>Le conte des deux communautés</a:t>
            </a:r>
            <a:endParaRPr b="1"/>
          </a:p>
          <a:p>
            <a:pPr marL="514350" lvl="0" indent="-514350" algn="l" rtl="0">
              <a:lnSpc>
                <a:spcPct val="100000"/>
              </a:lnSpc>
              <a:spcBef>
                <a:spcPts val="1400"/>
              </a:spcBef>
              <a:spcAft>
                <a:spcPts val="0"/>
              </a:spcAft>
              <a:buSzPts val="2000"/>
              <a:buFont typeface="Calibri"/>
              <a:buAutoNum type="arabicPeriod"/>
            </a:pPr>
            <a:r>
              <a:rPr lang="en-US"/>
              <a:t>The Land is Us – focus on an Indigenous understanding of land</a:t>
            </a:r>
            <a:br>
              <a:rPr lang="en-US"/>
            </a:br>
            <a:r>
              <a:rPr lang="en-US" b="1"/>
              <a:t>La terre, c’est nous</a:t>
            </a:r>
            <a:endParaRPr b="1"/>
          </a:p>
          <a:p>
            <a:pPr marL="514350" lvl="0" indent="-514350" algn="l" rtl="0">
              <a:lnSpc>
                <a:spcPct val="100000"/>
              </a:lnSpc>
              <a:spcBef>
                <a:spcPts val="1400"/>
              </a:spcBef>
              <a:spcAft>
                <a:spcPts val="0"/>
              </a:spcAft>
              <a:buSzPts val="2000"/>
              <a:buFont typeface="Calibri"/>
              <a:buAutoNum type="arabicPeriod"/>
            </a:pPr>
            <a:r>
              <a:rPr lang="en-US"/>
              <a:t>Languages of the Land – focus on the variety and richness of Indigenous languages</a:t>
            </a:r>
            <a:br>
              <a:rPr lang="en-US"/>
            </a:br>
            <a:r>
              <a:rPr lang="en-US" b="1"/>
              <a:t>Les langues de la terre</a:t>
            </a:r>
            <a:endParaRPr b="1"/>
          </a:p>
          <a:p>
            <a:pPr marL="514350" lvl="0" indent="-514350" algn="l" rtl="0">
              <a:lnSpc>
                <a:spcPct val="100000"/>
              </a:lnSpc>
              <a:spcBef>
                <a:spcPts val="1400"/>
              </a:spcBef>
              <a:spcAft>
                <a:spcPts val="0"/>
              </a:spcAft>
              <a:buSzPts val="2000"/>
              <a:buFont typeface="Calibri"/>
              <a:buAutoNum type="arabicPeriod"/>
            </a:pPr>
            <a:r>
              <a:rPr lang="en-US"/>
              <a:t>Ties of Kinship – understanding treaties as covenant relationships</a:t>
            </a:r>
            <a:br>
              <a:rPr lang="en-US"/>
            </a:br>
            <a:r>
              <a:rPr lang="en-US" b="1"/>
              <a:t>Des liens de parenté</a:t>
            </a:r>
            <a:endParaRPr b="1"/>
          </a:p>
          <a:p>
            <a:pPr marL="514350" lvl="0" indent="-387350" algn="l" rtl="0">
              <a:lnSpc>
                <a:spcPct val="100000"/>
              </a:lnSpc>
              <a:spcBef>
                <a:spcPts val="1400"/>
              </a:spcBef>
              <a:spcAft>
                <a:spcPts val="0"/>
              </a:spcAft>
              <a:buSzPts val="2000"/>
              <a:buFont typeface="Calibri"/>
              <a:buNone/>
            </a:pPr>
            <a:endParaRPr/>
          </a:p>
          <a:p>
            <a:pPr marL="514350" lvl="0" indent="-387350" algn="l" rtl="0">
              <a:lnSpc>
                <a:spcPct val="100000"/>
              </a:lnSpc>
              <a:spcBef>
                <a:spcPts val="1400"/>
              </a:spcBef>
              <a:spcAft>
                <a:spcPts val="0"/>
              </a:spcAft>
              <a:buSzPts val="2000"/>
              <a:buFont typeface="Calibri"/>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8"/>
          <p:cNvSpPr txBox="1">
            <a:spLocks noGrp="1"/>
          </p:cNvSpPr>
          <p:nvPr>
            <p:ph type="body" idx="4294967295"/>
          </p:nvPr>
        </p:nvSpPr>
        <p:spPr>
          <a:xfrm>
            <a:off x="1676400" y="666750"/>
            <a:ext cx="10515600" cy="540702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US">
                <a:solidFill>
                  <a:schemeClr val="accent1"/>
                </a:solidFill>
              </a:rPr>
              <a:t>6.    </a:t>
            </a:r>
            <a:r>
              <a:rPr lang="en-US"/>
              <a:t>Early Encounters – a historical look at early European colonization</a:t>
            </a:r>
            <a:br>
              <a:rPr lang="en-US"/>
            </a:br>
            <a:r>
              <a:rPr lang="en-US"/>
              <a:t>        </a:t>
            </a:r>
            <a:r>
              <a:rPr lang="en-US" b="1">
                <a:solidFill>
                  <a:schemeClr val="dk1"/>
                </a:solidFill>
              </a:rPr>
              <a:t>Premières rencontres</a:t>
            </a:r>
            <a:endParaRPr/>
          </a:p>
          <a:p>
            <a:pPr marL="0" lvl="0" indent="0" algn="l" rtl="0">
              <a:lnSpc>
                <a:spcPct val="100000"/>
              </a:lnSpc>
              <a:spcBef>
                <a:spcPts val="0"/>
              </a:spcBef>
              <a:spcAft>
                <a:spcPts val="0"/>
              </a:spcAft>
              <a:buSzPts val="2000"/>
              <a:buNone/>
            </a:pPr>
            <a:endParaRPr/>
          </a:p>
          <a:p>
            <a:pPr marL="0" lvl="0" indent="0" algn="l" rtl="0">
              <a:lnSpc>
                <a:spcPct val="100000"/>
              </a:lnSpc>
              <a:spcBef>
                <a:spcPts val="0"/>
              </a:spcBef>
              <a:spcAft>
                <a:spcPts val="0"/>
              </a:spcAft>
              <a:buSzPts val="2000"/>
              <a:buNone/>
            </a:pPr>
            <a:r>
              <a:rPr lang="en-US">
                <a:solidFill>
                  <a:schemeClr val="accent1"/>
                </a:solidFill>
              </a:rPr>
              <a:t>7.    </a:t>
            </a:r>
            <a:r>
              <a:rPr lang="en-US"/>
              <a:t>Killing the Indian in the Child – a look at the devastating government policies that sought the 	forced assimilation of Indigenous people and the resulting cultural genocide</a:t>
            </a:r>
            <a:br>
              <a:rPr lang="en-US"/>
            </a:br>
            <a:r>
              <a:rPr lang="en-US"/>
              <a:t>       </a:t>
            </a:r>
            <a:r>
              <a:rPr lang="en-US" b="1"/>
              <a:t>Tuer l’Indien chez l’enfant</a:t>
            </a:r>
            <a:endParaRPr b="1"/>
          </a:p>
          <a:p>
            <a:pPr marL="0" lvl="0" indent="0" algn="l" rtl="0">
              <a:lnSpc>
                <a:spcPct val="100000"/>
              </a:lnSpc>
              <a:spcBef>
                <a:spcPts val="1400"/>
              </a:spcBef>
              <a:spcAft>
                <a:spcPts val="0"/>
              </a:spcAft>
              <a:buSzPts val="2000"/>
              <a:buNone/>
            </a:pPr>
            <a:r>
              <a:rPr lang="en-US">
                <a:solidFill>
                  <a:schemeClr val="accent1"/>
                </a:solidFill>
              </a:rPr>
              <a:t>8.    </a:t>
            </a:r>
            <a:r>
              <a:rPr lang="en-US"/>
              <a:t>Dispossession, Dependency, &amp; Oppression – a look at the ongoing dynamics of colonization</a:t>
            </a:r>
            <a:br>
              <a:rPr lang="en-US"/>
            </a:br>
            <a:r>
              <a:rPr lang="en-US"/>
              <a:t>       </a:t>
            </a:r>
            <a:r>
              <a:rPr lang="en-US" b="1"/>
              <a:t>Dépossession, dépendance et oppression</a:t>
            </a:r>
            <a:endParaRPr b="1"/>
          </a:p>
          <a:p>
            <a:pPr marL="0" lvl="0" indent="0" algn="l" rtl="0">
              <a:lnSpc>
                <a:spcPct val="100000"/>
              </a:lnSpc>
              <a:spcBef>
                <a:spcPts val="1400"/>
              </a:spcBef>
              <a:spcAft>
                <a:spcPts val="0"/>
              </a:spcAft>
              <a:buSzPts val="2000"/>
              <a:buNone/>
            </a:pPr>
            <a:r>
              <a:rPr lang="en-US">
                <a:solidFill>
                  <a:schemeClr val="accent1"/>
                </a:solidFill>
              </a:rPr>
              <a:t>9.    </a:t>
            </a:r>
            <a:r>
              <a:rPr lang="en-US"/>
              <a:t>Beyond Apologies – a look at what is meant by and needed for reconciliation</a:t>
            </a:r>
            <a:br>
              <a:rPr lang="en-US"/>
            </a:br>
            <a:r>
              <a:rPr lang="en-US"/>
              <a:t>       </a:t>
            </a:r>
            <a:r>
              <a:rPr lang="en-US" b="1"/>
              <a:t>Au-délà des excuses</a:t>
            </a:r>
            <a:endParaRPr b="1"/>
          </a:p>
          <a:p>
            <a:pPr marL="0" lvl="0" indent="0" algn="l" rtl="0">
              <a:lnSpc>
                <a:spcPct val="100000"/>
              </a:lnSpc>
              <a:spcBef>
                <a:spcPts val="1400"/>
              </a:spcBef>
              <a:spcAft>
                <a:spcPts val="0"/>
              </a:spcAft>
              <a:buSzPts val="2000"/>
              <a:buNone/>
            </a:pPr>
            <a:r>
              <a:rPr lang="en-US">
                <a:solidFill>
                  <a:schemeClr val="accent1"/>
                </a:solidFill>
              </a:rPr>
              <a:t>10.  </a:t>
            </a:r>
            <a:r>
              <a:rPr lang="en-US"/>
              <a:t>Pathways to Decolonization – a look at what decolonization may look like</a:t>
            </a:r>
            <a:br>
              <a:rPr lang="en-US"/>
            </a:br>
            <a:r>
              <a:rPr lang="en-US"/>
              <a:t>       </a:t>
            </a:r>
            <a:r>
              <a:rPr lang="en-US" b="1"/>
              <a:t>Des pistes vers la décolonisation</a:t>
            </a:r>
            <a:endParaRPr b="1"/>
          </a:p>
          <a:p>
            <a:pPr marL="0" lvl="0" indent="0" algn="l" rtl="0">
              <a:lnSpc>
                <a:spcPct val="100000"/>
              </a:lnSpc>
              <a:spcBef>
                <a:spcPts val="1400"/>
              </a:spcBef>
              <a:spcAft>
                <a:spcPts val="0"/>
              </a:spcAft>
              <a:buSzPts val="2000"/>
              <a:buNone/>
            </a:pPr>
            <a:r>
              <a:rPr lang="en-US">
                <a:solidFill>
                  <a:schemeClr val="accent1"/>
                </a:solidFill>
              </a:rPr>
              <a:t>11.  </a:t>
            </a:r>
            <a:r>
              <a:rPr lang="en-US"/>
              <a:t>Re-Indigenization – focus on what this means for Indigenous and settler people alike</a:t>
            </a:r>
            <a:br>
              <a:rPr lang="en-US"/>
            </a:br>
            <a:r>
              <a:rPr lang="en-US" b="1"/>
              <a:t>        L’autochtonisation</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The Dialogue Guides and the Website</a:t>
            </a:r>
            <a:br>
              <a:rPr lang="en-US"/>
            </a:br>
            <a:r>
              <a:rPr lang="en-US"/>
              <a:t>				ltiv.ca</a:t>
            </a:r>
            <a:endParaRPr/>
          </a:p>
        </p:txBody>
      </p:sp>
      <p:sp>
        <p:nvSpPr>
          <p:cNvPr id="253" name="Google Shape;253;p9"/>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p>
            <a:pPr marL="91440" lvl="0" indent="-152400" algn="l" rtl="0">
              <a:lnSpc>
                <a:spcPct val="90000"/>
              </a:lnSpc>
              <a:spcBef>
                <a:spcPts val="0"/>
              </a:spcBef>
              <a:spcAft>
                <a:spcPts val="0"/>
              </a:spcAft>
              <a:buSzPts val="2400"/>
              <a:buChar char=" "/>
            </a:pPr>
            <a:r>
              <a:rPr lang="en-US" sz="2400"/>
              <a:t>What’s the difference?</a:t>
            </a:r>
            <a:endParaRPr sz="2400"/>
          </a:p>
        </p:txBody>
      </p:sp>
      <p:pic>
        <p:nvPicPr>
          <p:cNvPr id="254" name="Google Shape;254;p9"/>
          <p:cNvPicPr preferRelativeResize="0"/>
          <p:nvPr/>
        </p:nvPicPr>
        <p:blipFill rotWithShape="1">
          <a:blip r:embed="rId3">
            <a:alphaModFix/>
          </a:blip>
          <a:srcRect t="14388" r="870" b="5385"/>
          <a:stretch/>
        </p:blipFill>
        <p:spPr>
          <a:xfrm>
            <a:off x="4977518" y="2483813"/>
            <a:ext cx="6276588" cy="3010538"/>
          </a:xfrm>
          <a:prstGeom prst="rect">
            <a:avLst/>
          </a:prstGeom>
          <a:noFill/>
          <a:ln w="9525" cap="flat" cmpd="sng">
            <a:solidFill>
              <a:schemeClr val="dk1"/>
            </a:solidFill>
            <a:prstDash val="solid"/>
            <a:round/>
            <a:headEnd type="none" w="sm" len="sm"/>
            <a:tailEnd type="none" w="sm" len="sm"/>
          </a:ln>
        </p:spPr>
      </p:pic>
      <p:pic>
        <p:nvPicPr>
          <p:cNvPr id="255" name="Google Shape;255;p9" descr="Calendar, map&#10;&#10;Description automatically generated"/>
          <p:cNvPicPr preferRelativeResize="0"/>
          <p:nvPr/>
        </p:nvPicPr>
        <p:blipFill rotWithShape="1">
          <a:blip r:embed="rId4">
            <a:alphaModFix/>
          </a:blip>
          <a:srcRect/>
          <a:stretch/>
        </p:blipFill>
        <p:spPr>
          <a:xfrm>
            <a:off x="1386178" y="2483813"/>
            <a:ext cx="1416658" cy="1915909"/>
          </a:xfrm>
          <a:prstGeom prst="rect">
            <a:avLst/>
          </a:prstGeom>
          <a:noFill/>
          <a:ln>
            <a:noFill/>
          </a:ln>
        </p:spPr>
      </p:pic>
      <p:pic>
        <p:nvPicPr>
          <p:cNvPr id="256" name="Google Shape;256;p9"/>
          <p:cNvPicPr preferRelativeResize="0"/>
          <p:nvPr/>
        </p:nvPicPr>
        <p:blipFill rotWithShape="1">
          <a:blip r:embed="rId5">
            <a:alphaModFix/>
          </a:blip>
          <a:srcRect/>
          <a:stretch/>
        </p:blipFill>
        <p:spPr>
          <a:xfrm>
            <a:off x="3083424" y="3836504"/>
            <a:ext cx="1475324" cy="20325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0" descr="Map&#10;&#10;Description automatically generated"/>
          <p:cNvPicPr preferRelativeResize="0"/>
          <p:nvPr/>
        </p:nvPicPr>
        <p:blipFill rotWithShape="1">
          <a:blip r:embed="rId4">
            <a:alphaModFix/>
          </a:blip>
          <a:srcRect l="7724" t="13333" r="13783"/>
          <a:stretch/>
        </p:blipFill>
        <p:spPr>
          <a:xfrm>
            <a:off x="1285719" y="2020529"/>
            <a:ext cx="4226922" cy="3325194"/>
          </a:xfrm>
          <a:prstGeom prst="rect">
            <a:avLst/>
          </a:prstGeom>
          <a:noFill/>
          <a:ln w="15875" cap="flat" cmpd="sng">
            <a:solidFill>
              <a:schemeClr val="accent1"/>
            </a:solidFill>
            <a:prstDash val="solid"/>
            <a:round/>
            <a:headEnd type="none" w="sm" len="sm"/>
            <a:tailEnd type="none" w="sm" len="sm"/>
          </a:ln>
        </p:spPr>
      </p:pic>
      <p:graphicFrame>
        <p:nvGraphicFramePr>
          <p:cNvPr id="262" name="Google Shape;262;p10"/>
          <p:cNvGraphicFramePr/>
          <p:nvPr/>
        </p:nvGraphicFramePr>
        <p:xfrm>
          <a:off x="6400800" y="2725204"/>
          <a:ext cx="4344687" cy="3357256"/>
        </p:xfrm>
        <a:graphic>
          <a:graphicData uri="http://schemas.openxmlformats.org/presentationml/2006/ole">
            <mc:AlternateContent xmlns:mc="http://schemas.openxmlformats.org/markup-compatibility/2006">
              <mc:Choice xmlns:v="urn:schemas-microsoft-com:vml" Requires="v">
                <p:oleObj spid="_x0000_s1030" r:id="rId5" imgW="4344687" imgH="3357256" progId="Acrobat.Document.DC">
                  <p:embed/>
                </p:oleObj>
              </mc:Choice>
              <mc:Fallback>
                <p:oleObj r:id="rId5" imgW="4344687" imgH="3357256" progId="Acrobat.Document.DC">
                  <p:embed/>
                  <p:pic>
                    <p:nvPicPr>
                      <p:cNvPr id="262" name="Google Shape;262;p10"/>
                      <p:cNvPicPr preferRelativeResize="0"/>
                      <p:nvPr/>
                    </p:nvPicPr>
                    <p:blipFill rotWithShape="1">
                      <a:blip r:embed="rId6">
                        <a:alphaModFix/>
                      </a:blip>
                      <a:srcRect/>
                      <a:stretch/>
                    </p:blipFill>
                    <p:spPr>
                      <a:xfrm>
                        <a:off x="6400800" y="2725204"/>
                        <a:ext cx="4344687" cy="3357256"/>
                      </a:xfrm>
                      <a:prstGeom prst="rect">
                        <a:avLst/>
                      </a:prstGeom>
                      <a:noFill/>
                      <a:ln w="15875" cap="flat" cmpd="sng">
                        <a:solidFill>
                          <a:schemeClr val="accent1"/>
                        </a:solidFill>
                        <a:prstDash val="solid"/>
                        <a:round/>
                        <a:headEnd type="none" w="sm" len="sm"/>
                        <a:tailEnd type="none" w="sm" len="sm"/>
                      </a:ln>
                    </p:spPr>
                  </p:pic>
                </p:oleObj>
              </mc:Fallback>
            </mc:AlternateContent>
          </a:graphicData>
        </a:graphic>
      </p:graphicFrame>
      <p:sp>
        <p:nvSpPr>
          <p:cNvPr id="263" name="Google Shape;263;p10"/>
          <p:cNvSpPr txBox="1">
            <a:spLocks noGrp="1"/>
          </p:cNvSpPr>
          <p:nvPr>
            <p:ph type="title"/>
          </p:nvPr>
        </p:nvSpPr>
        <p:spPr>
          <a:xfrm>
            <a:off x="1097280" y="286603"/>
            <a:ext cx="10058400" cy="122414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en-US" sz="4000"/>
              <a:t>Listening to Indigenous Voices – Curriculum Mapping for Catholic Secondary Schools</a:t>
            </a:r>
            <a:endParaRPr sz="4000"/>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
  <a:themeElements>
    <a:clrScheme name="Retrospect">
      <a:dk1>
        <a:srgbClr val="000000"/>
      </a:dk1>
      <a:lt1>
        <a:srgbClr val="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1824</Words>
  <Application>Microsoft Office PowerPoint</Application>
  <PresentationFormat>Widescreen</PresentationFormat>
  <Paragraphs>121</Paragraphs>
  <Slides>15</Slides>
  <Notes>15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3" baseType="lpstr">
      <vt:lpstr>Arial</vt:lpstr>
      <vt:lpstr>Calibri</vt:lpstr>
      <vt:lpstr>Century</vt:lpstr>
      <vt:lpstr>Roboto</vt:lpstr>
      <vt:lpstr>Noto Sans Symbols</vt:lpstr>
      <vt:lpstr>Retrospect</vt:lpstr>
      <vt:lpstr>1_Retrospect</vt:lpstr>
      <vt:lpstr>Adobe Acrobat Document</vt:lpstr>
      <vt:lpstr> Introduction to the  Listening to Indigenous Voices/ À l’écoute des voix autochtones Curriculum Mapping Guides</vt:lpstr>
      <vt:lpstr>PowerPoint Presentation</vt:lpstr>
      <vt:lpstr>Our Opening Prayer / Prions ensemble</vt:lpstr>
      <vt:lpstr>The Resources: Listening to Indigenous Voices/À l’écoute des voix autochtones</vt:lpstr>
      <vt:lpstr>The Outline of the Dialogue Guides</vt:lpstr>
      <vt:lpstr>The 11 sessions / les 11 réunions</vt:lpstr>
      <vt:lpstr>PowerPoint Presentation</vt:lpstr>
      <vt:lpstr>The Dialogue Guides and the Website     ltiv.ca</vt:lpstr>
      <vt:lpstr>Listening to Indigenous Voices – Curriculum Mapping for Catholic Secondary Schools</vt:lpstr>
      <vt:lpstr>What the curriculum mapping guides provide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Listening to Indigenous Voices Curriculum Mapping Guides</dc:title>
  <dc:creator>Anne Jamieson</dc:creator>
  <cp:lastModifiedBy>ICE</cp:lastModifiedBy>
  <cp:revision>3</cp:revision>
  <dcterms:created xsi:type="dcterms:W3CDTF">2021-09-07T18:38:40Z</dcterms:created>
  <dcterms:modified xsi:type="dcterms:W3CDTF">2021-11-04T14:01:04Z</dcterms:modified>
</cp:coreProperties>
</file>