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96" r:id="rId3"/>
    <p:sldId id="280" r:id="rId4"/>
    <p:sldId id="281" r:id="rId5"/>
    <p:sldId id="282" r:id="rId6"/>
    <p:sldId id="258" r:id="rId7"/>
    <p:sldId id="259" r:id="rId8"/>
    <p:sldId id="283" r:id="rId9"/>
    <p:sldId id="261" r:id="rId10"/>
    <p:sldId id="262" r:id="rId11"/>
    <p:sldId id="284" r:id="rId12"/>
    <p:sldId id="263" r:id="rId13"/>
    <p:sldId id="264" r:id="rId14"/>
    <p:sldId id="285" r:id="rId15"/>
    <p:sldId id="291" r:id="rId16"/>
    <p:sldId id="265" r:id="rId17"/>
    <p:sldId id="266" r:id="rId18"/>
    <p:sldId id="292" r:id="rId19"/>
    <p:sldId id="267" r:id="rId20"/>
    <p:sldId id="268" r:id="rId21"/>
    <p:sldId id="286" r:id="rId22"/>
    <p:sldId id="269" r:id="rId23"/>
    <p:sldId id="270" r:id="rId24"/>
    <p:sldId id="287" r:id="rId25"/>
    <p:sldId id="274" r:id="rId26"/>
    <p:sldId id="275" r:id="rId27"/>
    <p:sldId id="289" r:id="rId28"/>
    <p:sldId id="276" r:id="rId29"/>
    <p:sldId id="277" r:id="rId30"/>
    <p:sldId id="290" r:id="rId31"/>
    <p:sldId id="271" r:id="rId32"/>
    <p:sldId id="272" r:id="rId33"/>
    <p:sldId id="288" r:id="rId34"/>
    <p:sldId id="294" r:id="rId35"/>
  </p:sldIdLst>
  <p:sldSz cx="9144000" cy="6858000" type="screen4x3"/>
  <p:notesSz cx="7010400" cy="9296400"/>
  <p:embeddedFontLs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Vollkorn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/ezSfug3LcAj/RrMiJJvmBWAJ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1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54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233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63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73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044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851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50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732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72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837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989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196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76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31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95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21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2000">
              <a:srgbClr val="F5F7F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C13CBB10-BFD9-45B8-8275-D3676B3E8D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944687"/>
            <a:ext cx="9144000" cy="10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3600" dirty="0">
                <a:latin typeface="Book Antiqua"/>
                <a:ea typeface="Book Antiqua"/>
                <a:cs typeface="Book Antiqua"/>
                <a:sym typeface="Book Antiqua"/>
              </a:rPr>
              <a:t>Awakening our Ecological Consciousness through The Way of Beauty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lang="en-CA" sz="4800" dirty="0">
              <a:latin typeface="Book Antiqua"/>
              <a:sym typeface="Book Antiqu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3600" dirty="0">
                <a:latin typeface="Book Antiqua"/>
                <a:sym typeface="Book Antiqua"/>
              </a:rPr>
              <a:t>A Reflection for Educators</a:t>
            </a:r>
            <a:endParaRPr sz="36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FFD72AF-5529-45CE-995C-8E1CB6BF4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35" y="4827281"/>
            <a:ext cx="2468929" cy="617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7" descr="A picture containing text, painting, painted, fabr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73" y="168676"/>
            <a:ext cx="8513685" cy="645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7" descr="A picture containing text, painting, painted, fabr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325" t="6918" r="2814" b="20747"/>
          <a:stretch/>
        </p:blipFill>
        <p:spPr>
          <a:xfrm>
            <a:off x="479394" y="428347"/>
            <a:ext cx="8433786" cy="600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6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1000">
              <a:srgbClr val="F5F7FC"/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564357" y="1878808"/>
            <a:ext cx="78867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 Antiqua"/>
              <a:buNone/>
            </a:pPr>
            <a:r>
              <a:rPr lang="en-CA" sz="6000" dirty="0">
                <a:latin typeface="Book Antiqua"/>
                <a:ea typeface="Book Antiqua"/>
                <a:cs typeface="Book Antiqua"/>
                <a:sym typeface="Book Antiqua"/>
              </a:rPr>
              <a:t>Trust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9" descr="A colorful mural on a wall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b="680"/>
          <a:stretch/>
        </p:blipFill>
        <p:spPr>
          <a:xfrm>
            <a:off x="346230" y="213064"/>
            <a:ext cx="8309498" cy="629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9" descr="A colorful mural on a wall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-35" r="54767" b="680"/>
          <a:stretch/>
        </p:blipFill>
        <p:spPr>
          <a:xfrm>
            <a:off x="923279" y="0"/>
            <a:ext cx="53709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7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9" descr="A colorful mural on a wall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44006" b="680"/>
          <a:stretch/>
        </p:blipFill>
        <p:spPr>
          <a:xfrm>
            <a:off x="3435658" y="-1"/>
            <a:ext cx="507802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4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6000">
              <a:srgbClr val="F5F7FC"/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78631" y="1743075"/>
            <a:ext cx="8258175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 Antiqua"/>
              <a:buNone/>
            </a:pP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Integrity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865" y="0"/>
            <a:ext cx="50336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2857" b="13028"/>
          <a:stretch/>
        </p:blipFill>
        <p:spPr>
          <a:xfrm>
            <a:off x="1038686" y="157579"/>
            <a:ext cx="7395099" cy="6542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3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9000">
              <a:srgbClr val="F5F7FC"/>
            </a:gs>
            <a:gs pos="99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500063" y="907257"/>
            <a:ext cx="7886700" cy="48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Commitment to Students and Student Learning</a:t>
            </a:r>
            <a:endParaRPr sz="54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2000">
              <a:srgbClr val="F5F7F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459952" y="979954"/>
            <a:ext cx="8029574" cy="48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sz="2800">
                <a:latin typeface="Book Antiqua"/>
                <a:ea typeface="Book Antiqua"/>
                <a:cs typeface="Book Antiqua"/>
                <a:sym typeface="Book Antiqua"/>
              </a:rPr>
              <a:t>Acknowledgement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998250" y="2202216"/>
            <a:ext cx="7147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We gratefully acknowledge the permission of the Ontario College of Teachers </a:t>
            </a:r>
            <a:endParaRPr sz="1800" b="0" i="1" dirty="0">
              <a:solidFill>
                <a:srgbClr val="000000"/>
              </a:solidFill>
              <a:latin typeface="Vollkorn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to reproduce these images. </a:t>
            </a:r>
            <a:endParaRPr sz="1800" b="0" i="1" dirty="0">
              <a:solidFill>
                <a:srgbClr val="000000"/>
              </a:solidFill>
              <a:latin typeface="Vollkorn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Vollkorn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The Anishinaabe art in this document was commissioned by the College to render the Ethical and Professional Standards of Practice. </a:t>
            </a:r>
            <a:endParaRPr sz="1800" b="0" i="1" dirty="0">
              <a:solidFill>
                <a:srgbClr val="000000"/>
              </a:solidFill>
              <a:latin typeface="Vollkorn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latin typeface="Vollkorn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The ar</a:t>
            </a:r>
            <a:r>
              <a:rPr lang="en-CA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t was</a:t>
            </a:r>
            <a:r>
              <a:rPr lang="en-CA" sz="1800" b="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 created by Bruce K. Beardy, a First Nation member of the College.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2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3" descr="A picture containing text, colorful, decorated,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55" y="415031"/>
            <a:ext cx="9046345" cy="60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3" descr="A picture containing text, colorful, decorated,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161" t="4858" r="25379" b="4121"/>
          <a:stretch/>
        </p:blipFill>
        <p:spPr>
          <a:xfrm>
            <a:off x="719091" y="157578"/>
            <a:ext cx="7430610" cy="654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4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2000">
              <a:srgbClr val="F5F7FC"/>
            </a:gs>
            <a:gs pos="99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628650" y="285750"/>
            <a:ext cx="7886700" cy="610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Leadership in Learning</a:t>
            </a:r>
            <a:b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Communities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20" y="284085"/>
            <a:ext cx="9010835" cy="618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438" r="10959"/>
          <a:stretch/>
        </p:blipFill>
        <p:spPr>
          <a:xfrm>
            <a:off x="2414726" y="39949"/>
            <a:ext cx="5717220" cy="6778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2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7000">
              <a:srgbClr val="F5F7FC"/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628650" y="729458"/>
            <a:ext cx="7886700" cy="522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Professional Knowledge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784" y="0"/>
            <a:ext cx="44743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59" t="4033" r="8909" b="3368"/>
          <a:stretch/>
        </p:blipFill>
        <p:spPr>
          <a:xfrm>
            <a:off x="2024109" y="0"/>
            <a:ext cx="46075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8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6000">
              <a:srgbClr val="F5F7FC"/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99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507206" y="592931"/>
            <a:ext cx="7886700" cy="533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Professional Practice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0642" y="0"/>
            <a:ext cx="47584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F5F7F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721519" y="205740"/>
            <a:ext cx="7886700" cy="611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Together with the Ontario College of Teachers, the Institute for Catholic Education has published 9 reflection guides – the “Eco Placemats” – which place the Standards of Ethical and Professional Practice in conversation with our call to a renewed commitment to care for our common home. </a:t>
            </a: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This resource will help us to reflect using the “way of beauty”.</a:t>
            </a: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24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endParaRPr lang="en-US" sz="1800" dirty="0">
              <a:solidFill>
                <a:schemeClr val="dk1"/>
              </a:solidFill>
              <a:latin typeface="Vollkorn" panose="020B0604020202020204" charset="0"/>
              <a:ea typeface="Vollkorn" panose="020B0604020202020204" charset="0"/>
              <a:sym typeface="Calibri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E7E1495-1E34-4E79-A0F6-E4860AB47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73" y="1881617"/>
            <a:ext cx="4350253" cy="244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9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893" t="9429" r="10870" b="20529"/>
          <a:stretch/>
        </p:blipFill>
        <p:spPr>
          <a:xfrm>
            <a:off x="2530136" y="0"/>
            <a:ext cx="450097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5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6000">
              <a:srgbClr val="F5F7FC"/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521494" y="535781"/>
            <a:ext cx="78867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Ongoing </a:t>
            </a:r>
            <a:b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CA" sz="5400" dirty="0">
                <a:latin typeface="Book Antiqua"/>
                <a:ea typeface="Book Antiqua"/>
                <a:cs typeface="Book Antiqua"/>
                <a:sym typeface="Book Antiqua"/>
              </a:rPr>
              <a:t>Professional Learning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8446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9" y="321815"/>
            <a:ext cx="9064101" cy="621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5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5903"/>
          <a:stretch/>
        </p:blipFill>
        <p:spPr>
          <a:xfrm>
            <a:off x="683581" y="0"/>
            <a:ext cx="522894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2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0000">
              <a:srgbClr val="F5F7FC"/>
            </a:gs>
            <a:gs pos="100000">
              <a:schemeClr val="accent6">
                <a:lumMod val="40000"/>
                <a:lumOff val="60000"/>
              </a:schemeClr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721519" y="921545"/>
            <a:ext cx="7886700" cy="466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What do you see?</a:t>
            </a:r>
            <a:b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 How does “the way of beauty” help us to know more about what we are </a:t>
            </a:r>
            <a:r>
              <a:rPr lang="en-US" sz="3600" i="1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called to do?</a:t>
            </a: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endParaRPr lang="en-US" sz="1800" dirty="0">
              <a:solidFill>
                <a:schemeClr val="dk1"/>
              </a:solidFill>
              <a:latin typeface="Vollkorn" panose="020B0604020202020204" charset="0"/>
              <a:ea typeface="Vollkorn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1000">
              <a:srgbClr val="F5F7FC"/>
            </a:gs>
            <a:gs pos="100000">
              <a:schemeClr val="accent6">
                <a:lumMod val="40000"/>
                <a:lumOff val="60000"/>
              </a:schemeClr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721519" y="921545"/>
            <a:ext cx="7886700" cy="466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Pope Francis tells us:</a:t>
            </a:r>
            <a:br>
              <a:rPr lang="en-US" sz="24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2400" i="1" dirty="0">
                <a:solidFill>
                  <a:srgbClr val="000000"/>
                </a:solidFill>
                <a:latin typeface="Vollkorn" panose="020B0604020202020204" charset="0"/>
                <a:ea typeface="Vollkorn" panose="020B0604020202020204" charset="0"/>
                <a:cs typeface="Vollkorn"/>
                <a:sym typeface="Vollkorn"/>
              </a:rPr>
            </a:br>
            <a: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We would do well to attend to the “way of beauty” … </a:t>
            </a:r>
            <a:b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b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Every expression of true beauty can thus be acknowledged as a path leading to an encounter with the Lord Jesus. </a:t>
            </a:r>
            <a:b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b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r>
              <a:rPr lang="en-US" sz="24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Beauty is a means of touching the human heart and enabling the truth and goodness of the Risen Christ to radiate within it. </a:t>
            </a:r>
            <a:br>
              <a:rPr lang="en-US" sz="18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br>
              <a:rPr lang="en-US" sz="18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The Joy of the Gospel, 167</a:t>
            </a:r>
            <a:endParaRPr lang="en-US" sz="1800" i="1" dirty="0">
              <a:solidFill>
                <a:schemeClr val="dk1"/>
              </a:solidFill>
              <a:latin typeface="Vollkorn" panose="020B0604020202020204" charset="0"/>
              <a:ea typeface="Vollkorn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3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96000">
              <a:schemeClr val="accent6">
                <a:lumMod val="40000"/>
                <a:lumOff val="60000"/>
              </a:schemeClr>
            </a:gs>
            <a:gs pos="98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79000">
              <a:schemeClr val="bg1"/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721519" y="921545"/>
            <a:ext cx="7886700" cy="466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What do you see?</a:t>
            </a:r>
            <a:b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b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r>
              <a:rPr lang="en-US" sz="36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  <a:t> How does the Anishinaabe artist’s rendition of the standards help us to know more about what we are called to?</a:t>
            </a:r>
            <a:br>
              <a:rPr lang="en-US" sz="1800" i="1" dirty="0">
                <a:solidFill>
                  <a:srgbClr val="000000"/>
                </a:solidFill>
                <a:latin typeface="Vollkorn"/>
                <a:ea typeface="Vollkorn"/>
                <a:cs typeface="Vollkorn"/>
                <a:sym typeface="Vollkorn"/>
              </a:rPr>
            </a:br>
            <a:endParaRPr lang="en-US" sz="1800" dirty="0">
              <a:solidFill>
                <a:schemeClr val="dk1"/>
              </a:solidFill>
              <a:latin typeface="Vollkorn" panose="020B0604020202020204" charset="0"/>
              <a:ea typeface="Vollkorn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8000">
              <a:srgbClr val="F5F7FC"/>
            </a:gs>
            <a:gs pos="90000">
              <a:schemeClr val="accent6">
                <a:lumMod val="40000"/>
                <a:lumOff val="60000"/>
              </a:schemeClr>
            </a:gs>
            <a:gs pos="98000">
              <a:schemeClr val="accent6">
                <a:lumMod val="40000"/>
                <a:lumOff val="60000"/>
              </a:schemeClr>
            </a:gs>
            <a:gs pos="89435">
              <a:schemeClr val="accent6">
                <a:lumMod val="40000"/>
                <a:lumOff val="60000"/>
              </a:schemeClr>
            </a:gs>
            <a:gs pos="96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721519" y="921545"/>
            <a:ext cx="7886700" cy="466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 Antiqua"/>
              <a:buNone/>
            </a:pPr>
            <a:r>
              <a:rPr lang="en-CA" sz="6000" dirty="0">
                <a:latin typeface="Book Antiqua"/>
                <a:ea typeface="Book Antiqua"/>
                <a:cs typeface="Book Antiqua"/>
                <a:sym typeface="Book Antiqua"/>
              </a:rPr>
              <a:t>Care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 descr="A screenshot of a video gam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353" y="0"/>
            <a:ext cx="47673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 descr="A screenshot of a video gam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35501" r="29042"/>
          <a:stretch/>
        </p:blipFill>
        <p:spPr>
          <a:xfrm>
            <a:off x="1118586" y="1"/>
            <a:ext cx="215727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9D930-7EA0-4671-B8BD-BAAFABCBF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10" r="7912" b="70615"/>
          <a:stretch/>
        </p:blipFill>
        <p:spPr>
          <a:xfrm>
            <a:off x="3696984" y="1136342"/>
            <a:ext cx="5332075" cy="30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81000">
              <a:srgbClr val="F5F7FC"/>
            </a:gs>
            <a:gs pos="99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07207" y="2194321"/>
            <a:ext cx="8000999" cy="246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 Antiqua"/>
              <a:buNone/>
            </a:pPr>
            <a:r>
              <a:rPr lang="en-CA" sz="6000" dirty="0">
                <a:latin typeface="Book Antiqua"/>
                <a:ea typeface="Book Antiqua"/>
                <a:cs typeface="Book Antiqua"/>
                <a:sym typeface="Book Antiqua"/>
              </a:rPr>
              <a:t>Respect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312</Words>
  <Application>Microsoft Office PowerPoint</Application>
  <PresentationFormat>On-screen Show (4:3)</PresentationFormat>
  <Paragraphs>23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Vollkorn</vt:lpstr>
      <vt:lpstr>Arial</vt:lpstr>
      <vt:lpstr>Book Antiqua</vt:lpstr>
      <vt:lpstr>Calibri</vt:lpstr>
      <vt:lpstr>Office Theme</vt:lpstr>
      <vt:lpstr>PowerPoint Presentation</vt:lpstr>
      <vt:lpstr>PowerPoint Presentation</vt:lpstr>
      <vt:lpstr>Together with the Ontario College of Teachers, the Institute for Catholic Education has published 9 reflection guides – the “Eco Placemats” – which place the Standards of Ethical and Professional Practice in conversation with our call to a renewed commitment to care for our common home.               This resource will help us to reflect using the “way of beauty”.   </vt:lpstr>
      <vt:lpstr>Pope Francis tells us:  We would do well to attend to the “way of beauty” …   Every expression of true beauty can thus be acknowledged as a path leading to an encounter with the Lord Jesus.   Beauty is a means of touching the human heart and enabling the truth and goodness of the Risen Christ to radiate within it.   The Joy of the Gospel, 167</vt:lpstr>
      <vt:lpstr>What do you see?   How does the Anishinaabe artist’s rendition of the standards help us to know more about what we are called to? </vt:lpstr>
      <vt:lpstr>Care</vt:lpstr>
      <vt:lpstr>PowerPoint Presentation</vt:lpstr>
      <vt:lpstr>PowerPoint Presentation</vt:lpstr>
      <vt:lpstr>Respect</vt:lpstr>
      <vt:lpstr>PowerPoint Presentation</vt:lpstr>
      <vt:lpstr>PowerPoint Presentation</vt:lpstr>
      <vt:lpstr>Trust</vt:lpstr>
      <vt:lpstr>PowerPoint Presentation</vt:lpstr>
      <vt:lpstr>PowerPoint Presentation</vt:lpstr>
      <vt:lpstr>PowerPoint Presentation</vt:lpstr>
      <vt:lpstr>Integrity</vt:lpstr>
      <vt:lpstr>PowerPoint Presentation</vt:lpstr>
      <vt:lpstr>PowerPoint Presentation</vt:lpstr>
      <vt:lpstr>Commitment to Students and Student Learning</vt:lpstr>
      <vt:lpstr>PowerPoint Presentation</vt:lpstr>
      <vt:lpstr>PowerPoint Presentation</vt:lpstr>
      <vt:lpstr>Leadership in Learning Communities</vt:lpstr>
      <vt:lpstr>PowerPoint Presentation</vt:lpstr>
      <vt:lpstr>PowerPoint Presentation</vt:lpstr>
      <vt:lpstr>Professional Knowledge</vt:lpstr>
      <vt:lpstr>PowerPoint Presentation</vt:lpstr>
      <vt:lpstr>PowerPoint Presentation</vt:lpstr>
      <vt:lpstr>Professional Practice</vt:lpstr>
      <vt:lpstr>PowerPoint Presentation</vt:lpstr>
      <vt:lpstr>PowerPoint Presentation</vt:lpstr>
      <vt:lpstr>Ongoing  Professional Learning</vt:lpstr>
      <vt:lpstr>PowerPoint Presentation</vt:lpstr>
      <vt:lpstr>PowerPoint Presentation</vt:lpstr>
      <vt:lpstr>What do you see?   How does “the way of beauty” help us to know more about what we are called to do?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</dc:creator>
  <cp:lastModifiedBy>Anne Jamieson</cp:lastModifiedBy>
  <cp:revision>15</cp:revision>
  <dcterms:created xsi:type="dcterms:W3CDTF">2021-03-01T15:45:33Z</dcterms:created>
  <dcterms:modified xsi:type="dcterms:W3CDTF">2021-04-21T20:10:32Z</dcterms:modified>
</cp:coreProperties>
</file>